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6"/>
  </p:notesMasterIdLst>
  <p:sldIdLst>
    <p:sldId id="258" r:id="rId5"/>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0E7"/>
    <a:srgbClr val="B5EDF5"/>
    <a:srgbClr val="7DB1EB"/>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p:cViewPr varScale="1">
        <p:scale>
          <a:sx n="12" d="100"/>
          <a:sy n="12" d="100"/>
        </p:scale>
        <p:origin x="226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ucy-my.sharepoint.com/personal/nchartos_ucy_ac_cy/Documents/Blue%20crab%20project/Callinectes%20sapidus-Excel%20(&#948;&#953;&#969;&#961;&#952;&#959;&#956;&#941;&#957;&#959;)n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cy-my.sharepoint.com/personal/nchartos_ucy_ac_cy/Documents/Blue%20crab%20project/Callinectes%20sapidus-Excel%20(&#948;&#953;&#969;&#961;&#952;&#959;&#956;&#941;&#957;&#959;)ne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cy-my.sharepoint.com/personal/nchartos_ucy_ac_cy/Documents/Blue%20crab%20project/Callinectes%20sapidus-Excel%20(&#948;&#953;&#969;&#961;&#952;&#959;&#956;&#941;&#957;&#959;)new.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SEASONS'!$C$47</c:f>
              <c:strCache>
                <c:ptCount val="1"/>
                <c:pt idx="0">
                  <c:v>Φθινόπωρο</c:v>
                </c:pt>
              </c:strCache>
            </c:strRef>
          </c:tx>
          <c:spPr>
            <a:solidFill>
              <a:schemeClr val="accent1"/>
            </a:solidFill>
            <a:ln>
              <a:noFill/>
            </a:ln>
            <a:effectLst/>
          </c:spPr>
          <c:invertIfNegative val="0"/>
          <c:cat>
            <c:strRef>
              <c:f>'3 SEASONS'!$B$48:$B$54</c:f>
              <c:strCache>
                <c:ptCount val="7"/>
                <c:pt idx="0">
                  <c:v>CR_De</c:v>
                </c:pt>
                <c:pt idx="1">
                  <c:v>MO</c:v>
                </c:pt>
                <c:pt idx="2">
                  <c:v>Bi</c:v>
                </c:pt>
                <c:pt idx="3">
                  <c:v>Po</c:v>
                </c:pt>
                <c:pt idx="4">
                  <c:v>Pi</c:v>
                </c:pt>
                <c:pt idx="5">
                  <c:v>AL</c:v>
                </c:pt>
                <c:pt idx="6">
                  <c:v>Eggs</c:v>
                </c:pt>
              </c:strCache>
            </c:strRef>
          </c:cat>
          <c:val>
            <c:numRef>
              <c:f>'3 SEASONS'!$C$48:$C$54</c:f>
              <c:numCache>
                <c:formatCode>0.00</c:formatCode>
                <c:ptCount val="7"/>
                <c:pt idx="0">
                  <c:v>69.565217391304344</c:v>
                </c:pt>
                <c:pt idx="1">
                  <c:v>28.260869565217391</c:v>
                </c:pt>
                <c:pt idx="2">
                  <c:v>28.260869565217391</c:v>
                </c:pt>
                <c:pt idx="3">
                  <c:v>52.173913043478258</c:v>
                </c:pt>
                <c:pt idx="4">
                  <c:v>6.5217391304347823</c:v>
                </c:pt>
                <c:pt idx="5">
                  <c:v>15.217391304347828</c:v>
                </c:pt>
                <c:pt idx="6">
                  <c:v>6.5217391304347823</c:v>
                </c:pt>
              </c:numCache>
            </c:numRef>
          </c:val>
          <c:extLst>
            <c:ext xmlns:c16="http://schemas.microsoft.com/office/drawing/2014/chart" uri="{C3380CC4-5D6E-409C-BE32-E72D297353CC}">
              <c16:uniqueId val="{00000000-B000-49DA-A5D6-617B640CA212}"/>
            </c:ext>
          </c:extLst>
        </c:ser>
        <c:ser>
          <c:idx val="1"/>
          <c:order val="1"/>
          <c:tx>
            <c:strRef>
              <c:f>'3 SEASONS'!$D$47</c:f>
              <c:strCache>
                <c:ptCount val="1"/>
                <c:pt idx="0">
                  <c:v>Καλοκαίρι</c:v>
                </c:pt>
              </c:strCache>
            </c:strRef>
          </c:tx>
          <c:spPr>
            <a:solidFill>
              <a:schemeClr val="accent2"/>
            </a:solidFill>
            <a:ln>
              <a:noFill/>
            </a:ln>
            <a:effectLst/>
          </c:spPr>
          <c:invertIfNegative val="0"/>
          <c:cat>
            <c:strRef>
              <c:f>'3 SEASONS'!$B$48:$B$54</c:f>
              <c:strCache>
                <c:ptCount val="7"/>
                <c:pt idx="0">
                  <c:v>CR_De</c:v>
                </c:pt>
                <c:pt idx="1">
                  <c:v>MO</c:v>
                </c:pt>
                <c:pt idx="2">
                  <c:v>Bi</c:v>
                </c:pt>
                <c:pt idx="3">
                  <c:v>Po</c:v>
                </c:pt>
                <c:pt idx="4">
                  <c:v>Pi</c:v>
                </c:pt>
                <c:pt idx="5">
                  <c:v>AL</c:v>
                </c:pt>
                <c:pt idx="6">
                  <c:v>Eggs</c:v>
                </c:pt>
              </c:strCache>
            </c:strRef>
          </c:cat>
          <c:val>
            <c:numRef>
              <c:f>'3 SEASONS'!$D$48:$D$54</c:f>
              <c:numCache>
                <c:formatCode>0.00</c:formatCode>
                <c:ptCount val="7"/>
                <c:pt idx="0">
                  <c:v>47.727272727272727</c:v>
                </c:pt>
                <c:pt idx="1">
                  <c:v>38.636363636363633</c:v>
                </c:pt>
                <c:pt idx="2">
                  <c:v>34.090909090909086</c:v>
                </c:pt>
                <c:pt idx="3">
                  <c:v>65.909090909090907</c:v>
                </c:pt>
                <c:pt idx="4">
                  <c:v>2.2727272727272729</c:v>
                </c:pt>
                <c:pt idx="5">
                  <c:v>6.8181818181818175</c:v>
                </c:pt>
                <c:pt idx="6">
                  <c:v>13.636363636363635</c:v>
                </c:pt>
              </c:numCache>
            </c:numRef>
          </c:val>
          <c:extLst>
            <c:ext xmlns:c16="http://schemas.microsoft.com/office/drawing/2014/chart" uri="{C3380CC4-5D6E-409C-BE32-E72D297353CC}">
              <c16:uniqueId val="{00000001-B000-49DA-A5D6-617B640CA212}"/>
            </c:ext>
          </c:extLst>
        </c:ser>
        <c:ser>
          <c:idx val="2"/>
          <c:order val="2"/>
          <c:tx>
            <c:strRef>
              <c:f>'3 SEASONS'!$E$47</c:f>
              <c:strCache>
                <c:ptCount val="1"/>
                <c:pt idx="0">
                  <c:v>Άνοιξη</c:v>
                </c:pt>
              </c:strCache>
            </c:strRef>
          </c:tx>
          <c:spPr>
            <a:solidFill>
              <a:schemeClr val="accent3"/>
            </a:solidFill>
            <a:ln>
              <a:noFill/>
            </a:ln>
            <a:effectLst/>
          </c:spPr>
          <c:invertIfNegative val="0"/>
          <c:cat>
            <c:strRef>
              <c:f>'3 SEASONS'!$B$48:$B$54</c:f>
              <c:strCache>
                <c:ptCount val="7"/>
                <c:pt idx="0">
                  <c:v>CR_De</c:v>
                </c:pt>
                <c:pt idx="1">
                  <c:v>MO</c:v>
                </c:pt>
                <c:pt idx="2">
                  <c:v>Bi</c:v>
                </c:pt>
                <c:pt idx="3">
                  <c:v>Po</c:v>
                </c:pt>
                <c:pt idx="4">
                  <c:v>Pi</c:v>
                </c:pt>
                <c:pt idx="5">
                  <c:v>AL</c:v>
                </c:pt>
                <c:pt idx="6">
                  <c:v>Eggs</c:v>
                </c:pt>
              </c:strCache>
            </c:strRef>
          </c:cat>
          <c:val>
            <c:numRef>
              <c:f>'3 SEASONS'!$E$48:$E$54</c:f>
              <c:numCache>
                <c:formatCode>0.00</c:formatCode>
                <c:ptCount val="7"/>
                <c:pt idx="0">
                  <c:v>23.255813953488371</c:v>
                </c:pt>
                <c:pt idx="1">
                  <c:v>27.906976744186046</c:v>
                </c:pt>
                <c:pt idx="2">
                  <c:v>18.604651162790699</c:v>
                </c:pt>
                <c:pt idx="3">
                  <c:v>58.139534883720934</c:v>
                </c:pt>
                <c:pt idx="4">
                  <c:v>2.3255813953488373</c:v>
                </c:pt>
                <c:pt idx="5">
                  <c:v>0</c:v>
                </c:pt>
                <c:pt idx="6">
                  <c:v>41.860465116279073</c:v>
                </c:pt>
              </c:numCache>
            </c:numRef>
          </c:val>
          <c:extLst>
            <c:ext xmlns:c16="http://schemas.microsoft.com/office/drawing/2014/chart" uri="{C3380CC4-5D6E-409C-BE32-E72D297353CC}">
              <c16:uniqueId val="{00000002-B000-49DA-A5D6-617B640CA212}"/>
            </c:ext>
          </c:extLst>
        </c:ser>
        <c:dLbls>
          <c:showLegendKey val="0"/>
          <c:showVal val="0"/>
          <c:showCatName val="0"/>
          <c:showSerName val="0"/>
          <c:showPercent val="0"/>
          <c:showBubbleSize val="0"/>
        </c:dLbls>
        <c:gapWidth val="219"/>
        <c:overlap val="-27"/>
        <c:axId val="1836723839"/>
        <c:axId val="1844041247"/>
      </c:barChart>
      <c:catAx>
        <c:axId val="183672383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sz="1200"/>
                  <a:t>Κατηγορίες λείας</a:t>
                </a:r>
                <a:endParaRPr lang="en-GB"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844041247"/>
        <c:crosses val="autoZero"/>
        <c:auto val="1"/>
        <c:lblAlgn val="ctr"/>
        <c:lblOffset val="100"/>
        <c:noMultiLvlLbl val="0"/>
      </c:catAx>
      <c:valAx>
        <c:axId val="184404124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F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836723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SEASONS'!$C$73</c:f>
              <c:strCache>
                <c:ptCount val="1"/>
                <c:pt idx="0">
                  <c:v>Φθινόπωρο</c:v>
                </c:pt>
              </c:strCache>
            </c:strRef>
          </c:tx>
          <c:spPr>
            <a:solidFill>
              <a:schemeClr val="accent1"/>
            </a:solidFill>
            <a:ln>
              <a:noFill/>
            </a:ln>
            <a:effectLst/>
          </c:spPr>
          <c:invertIfNegative val="0"/>
          <c:cat>
            <c:strRef>
              <c:f>'3 SEASONS'!$B$74:$B$80</c:f>
              <c:strCache>
                <c:ptCount val="7"/>
                <c:pt idx="0">
                  <c:v>CR_De</c:v>
                </c:pt>
                <c:pt idx="1">
                  <c:v>MO</c:v>
                </c:pt>
                <c:pt idx="2">
                  <c:v>Bi</c:v>
                </c:pt>
                <c:pt idx="3">
                  <c:v>Po</c:v>
                </c:pt>
                <c:pt idx="4">
                  <c:v>Pi</c:v>
                </c:pt>
                <c:pt idx="5">
                  <c:v>AL</c:v>
                </c:pt>
                <c:pt idx="6">
                  <c:v>Eggs</c:v>
                </c:pt>
              </c:strCache>
            </c:strRef>
          </c:cat>
          <c:val>
            <c:numRef>
              <c:f>'3 SEASONS'!$C$74:$C$80</c:f>
              <c:numCache>
                <c:formatCode>0.00</c:formatCode>
                <c:ptCount val="7"/>
                <c:pt idx="0">
                  <c:v>39.024390243902438</c:v>
                </c:pt>
                <c:pt idx="1">
                  <c:v>15.853658536585366</c:v>
                </c:pt>
                <c:pt idx="2">
                  <c:v>15.853658536585366</c:v>
                </c:pt>
                <c:pt idx="3">
                  <c:v>29.268292682926827</c:v>
                </c:pt>
                <c:pt idx="4">
                  <c:v>3.6585365853658534</c:v>
                </c:pt>
                <c:pt idx="5">
                  <c:v>8.536585365853659</c:v>
                </c:pt>
                <c:pt idx="6">
                  <c:v>3.6585365853658534</c:v>
                </c:pt>
              </c:numCache>
            </c:numRef>
          </c:val>
          <c:extLst>
            <c:ext xmlns:c16="http://schemas.microsoft.com/office/drawing/2014/chart" uri="{C3380CC4-5D6E-409C-BE32-E72D297353CC}">
              <c16:uniqueId val="{00000000-EEB1-47BF-83C4-C72AB753918C}"/>
            </c:ext>
          </c:extLst>
        </c:ser>
        <c:ser>
          <c:idx val="1"/>
          <c:order val="1"/>
          <c:tx>
            <c:strRef>
              <c:f>'3 SEASONS'!$D$73</c:f>
              <c:strCache>
                <c:ptCount val="1"/>
                <c:pt idx="0">
                  <c:v>Καλοκαίρι</c:v>
                </c:pt>
              </c:strCache>
            </c:strRef>
          </c:tx>
          <c:spPr>
            <a:solidFill>
              <a:schemeClr val="accent2"/>
            </a:solidFill>
            <a:ln>
              <a:noFill/>
            </a:ln>
            <a:effectLst/>
          </c:spPr>
          <c:invertIfNegative val="0"/>
          <c:cat>
            <c:strRef>
              <c:f>'3 SEASONS'!$B$74:$B$80</c:f>
              <c:strCache>
                <c:ptCount val="7"/>
                <c:pt idx="0">
                  <c:v>CR_De</c:v>
                </c:pt>
                <c:pt idx="1">
                  <c:v>MO</c:v>
                </c:pt>
                <c:pt idx="2">
                  <c:v>Bi</c:v>
                </c:pt>
                <c:pt idx="3">
                  <c:v>Po</c:v>
                </c:pt>
                <c:pt idx="4">
                  <c:v>Pi</c:v>
                </c:pt>
                <c:pt idx="5">
                  <c:v>AL</c:v>
                </c:pt>
                <c:pt idx="6">
                  <c:v>Eggs</c:v>
                </c:pt>
              </c:strCache>
            </c:strRef>
          </c:cat>
          <c:val>
            <c:numRef>
              <c:f>'3 SEASONS'!$D$74:$D$80</c:f>
              <c:numCache>
                <c:formatCode>0.00</c:formatCode>
                <c:ptCount val="7"/>
                <c:pt idx="0">
                  <c:v>27.27272727272727</c:v>
                </c:pt>
                <c:pt idx="1">
                  <c:v>22.077922077922079</c:v>
                </c:pt>
                <c:pt idx="2">
                  <c:v>19.480519480519483</c:v>
                </c:pt>
                <c:pt idx="3">
                  <c:v>37.662337662337663</c:v>
                </c:pt>
                <c:pt idx="4">
                  <c:v>1.2987012987012987</c:v>
                </c:pt>
                <c:pt idx="5">
                  <c:v>3.8961038961038961</c:v>
                </c:pt>
                <c:pt idx="6">
                  <c:v>7.7922077922077921</c:v>
                </c:pt>
              </c:numCache>
            </c:numRef>
          </c:val>
          <c:extLst>
            <c:ext xmlns:c16="http://schemas.microsoft.com/office/drawing/2014/chart" uri="{C3380CC4-5D6E-409C-BE32-E72D297353CC}">
              <c16:uniqueId val="{00000001-EEB1-47BF-83C4-C72AB753918C}"/>
            </c:ext>
          </c:extLst>
        </c:ser>
        <c:ser>
          <c:idx val="2"/>
          <c:order val="2"/>
          <c:tx>
            <c:strRef>
              <c:f>'3 SEASONS'!$E$73</c:f>
              <c:strCache>
                <c:ptCount val="1"/>
                <c:pt idx="0">
                  <c:v>Άνοιξη</c:v>
                </c:pt>
              </c:strCache>
            </c:strRef>
          </c:tx>
          <c:spPr>
            <a:solidFill>
              <a:schemeClr val="accent3"/>
            </a:solidFill>
            <a:ln>
              <a:noFill/>
            </a:ln>
            <a:effectLst/>
          </c:spPr>
          <c:invertIfNegative val="0"/>
          <c:cat>
            <c:strRef>
              <c:f>'3 SEASONS'!$B$74:$B$80</c:f>
              <c:strCache>
                <c:ptCount val="7"/>
                <c:pt idx="0">
                  <c:v>CR_De</c:v>
                </c:pt>
                <c:pt idx="1">
                  <c:v>MO</c:v>
                </c:pt>
                <c:pt idx="2">
                  <c:v>Bi</c:v>
                </c:pt>
                <c:pt idx="3">
                  <c:v>Po</c:v>
                </c:pt>
                <c:pt idx="4">
                  <c:v>Pi</c:v>
                </c:pt>
                <c:pt idx="5">
                  <c:v>AL</c:v>
                </c:pt>
                <c:pt idx="6">
                  <c:v>Eggs</c:v>
                </c:pt>
              </c:strCache>
            </c:strRef>
          </c:cat>
          <c:val>
            <c:numRef>
              <c:f>'3 SEASONS'!$E$74:$E$80</c:f>
              <c:numCache>
                <c:formatCode>0.00</c:formatCode>
                <c:ptCount val="7"/>
                <c:pt idx="0">
                  <c:v>15.151515151515152</c:v>
                </c:pt>
                <c:pt idx="1">
                  <c:v>18.181818181818183</c:v>
                </c:pt>
                <c:pt idx="2">
                  <c:v>12.121212121212121</c:v>
                </c:pt>
                <c:pt idx="3">
                  <c:v>37.878787878787875</c:v>
                </c:pt>
                <c:pt idx="4">
                  <c:v>1.5151515151515151</c:v>
                </c:pt>
                <c:pt idx="5">
                  <c:v>0</c:v>
                </c:pt>
                <c:pt idx="6">
                  <c:v>27.27272727272727</c:v>
                </c:pt>
              </c:numCache>
            </c:numRef>
          </c:val>
          <c:extLst>
            <c:ext xmlns:c16="http://schemas.microsoft.com/office/drawing/2014/chart" uri="{C3380CC4-5D6E-409C-BE32-E72D297353CC}">
              <c16:uniqueId val="{00000002-EEB1-47BF-83C4-C72AB753918C}"/>
            </c:ext>
          </c:extLst>
        </c:ser>
        <c:dLbls>
          <c:showLegendKey val="0"/>
          <c:showVal val="0"/>
          <c:showCatName val="0"/>
          <c:showSerName val="0"/>
          <c:showPercent val="0"/>
          <c:showBubbleSize val="0"/>
        </c:dLbls>
        <c:gapWidth val="219"/>
        <c:overlap val="-27"/>
        <c:axId val="1294420127"/>
        <c:axId val="1844036255"/>
      </c:barChart>
      <c:catAx>
        <c:axId val="129442012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sz="1200" dirty="0"/>
                  <a:t>Κατηγορίες λείας</a:t>
                </a:r>
                <a:endParaRPr lang="en-GB" sz="120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844036255"/>
        <c:crosses val="autoZero"/>
        <c:auto val="1"/>
        <c:lblAlgn val="ctr"/>
        <c:lblOffset val="100"/>
        <c:noMultiLvlLbl val="0"/>
      </c:catAx>
      <c:valAx>
        <c:axId val="184403625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sz="1200"/>
                  <a:t>Ν</a:t>
                </a:r>
                <a:r>
                  <a:rPr lang="el-GR" sz="1200" baseline="0"/>
                  <a:t> %</a:t>
                </a:r>
                <a:endParaRPr lang="en-GB" sz="1200"/>
              </a:p>
            </c:rich>
          </c:tx>
          <c:layout>
            <c:manualLayout>
              <c:xMode val="edge"/>
              <c:yMode val="edge"/>
              <c:x val="2.6862026862026864E-2"/>
              <c:y val="0.3595945805932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29442012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SEASONS'!$C$96</c:f>
              <c:strCache>
                <c:ptCount val="1"/>
                <c:pt idx="0">
                  <c:v>W%</c:v>
                </c:pt>
              </c:strCache>
            </c:strRef>
          </c:tx>
          <c:spPr>
            <a:solidFill>
              <a:schemeClr val="accent1"/>
            </a:solidFill>
            <a:ln>
              <a:noFill/>
            </a:ln>
            <a:effectLst/>
          </c:spPr>
          <c:invertIfNegative val="0"/>
          <c:cat>
            <c:strRef>
              <c:f>'3 SEASONS'!$B$97:$B$103</c:f>
              <c:strCache>
                <c:ptCount val="7"/>
                <c:pt idx="0">
                  <c:v>CR-De</c:v>
                </c:pt>
                <c:pt idx="1">
                  <c:v>MO</c:v>
                </c:pt>
                <c:pt idx="2">
                  <c:v>Bi</c:v>
                </c:pt>
                <c:pt idx="3">
                  <c:v>Po</c:v>
                </c:pt>
                <c:pt idx="4">
                  <c:v>Pi</c:v>
                </c:pt>
                <c:pt idx="5">
                  <c:v>AL</c:v>
                </c:pt>
                <c:pt idx="6">
                  <c:v>Eggs</c:v>
                </c:pt>
              </c:strCache>
            </c:strRef>
          </c:cat>
          <c:val>
            <c:numRef>
              <c:f>'3 SEASONS'!$C$97:$C$103</c:f>
              <c:numCache>
                <c:formatCode>0.00</c:formatCode>
                <c:ptCount val="7"/>
                <c:pt idx="0">
                  <c:v>86.38433196508872</c:v>
                </c:pt>
                <c:pt idx="1">
                  <c:v>9.8508940287564801</c:v>
                </c:pt>
                <c:pt idx="2">
                  <c:v>9.0897204204666924</c:v>
                </c:pt>
                <c:pt idx="3">
                  <c:v>0.6</c:v>
                </c:pt>
                <c:pt idx="4">
                  <c:v>3.1941272887743235</c:v>
                </c:pt>
                <c:pt idx="5">
                  <c:v>1.8679106951896625E-2</c:v>
                </c:pt>
                <c:pt idx="6">
                  <c:v>1.2608397192530221E-2</c:v>
                </c:pt>
              </c:numCache>
            </c:numRef>
          </c:val>
          <c:extLst>
            <c:ext xmlns:c16="http://schemas.microsoft.com/office/drawing/2014/chart" uri="{C3380CC4-5D6E-409C-BE32-E72D297353CC}">
              <c16:uniqueId val="{00000000-361C-4DE9-9121-B0F7B3DA5C01}"/>
            </c:ext>
          </c:extLst>
        </c:ser>
        <c:ser>
          <c:idx val="1"/>
          <c:order val="1"/>
          <c:tx>
            <c:strRef>
              <c:f>'3 SEASONS'!$D$96</c:f>
              <c:strCache>
                <c:ptCount val="1"/>
                <c:pt idx="0">
                  <c:v>F%</c:v>
                </c:pt>
              </c:strCache>
            </c:strRef>
          </c:tx>
          <c:spPr>
            <a:solidFill>
              <a:schemeClr val="accent2"/>
            </a:solidFill>
            <a:ln>
              <a:noFill/>
            </a:ln>
            <a:effectLst/>
          </c:spPr>
          <c:invertIfNegative val="0"/>
          <c:cat>
            <c:strRef>
              <c:f>'3 SEASONS'!$B$97:$B$103</c:f>
              <c:strCache>
                <c:ptCount val="7"/>
                <c:pt idx="0">
                  <c:v>CR-De</c:v>
                </c:pt>
                <c:pt idx="1">
                  <c:v>MO</c:v>
                </c:pt>
                <c:pt idx="2">
                  <c:v>Bi</c:v>
                </c:pt>
                <c:pt idx="3">
                  <c:v>Po</c:v>
                </c:pt>
                <c:pt idx="4">
                  <c:v>Pi</c:v>
                </c:pt>
                <c:pt idx="5">
                  <c:v>AL</c:v>
                </c:pt>
                <c:pt idx="6">
                  <c:v>Eggs</c:v>
                </c:pt>
              </c:strCache>
            </c:strRef>
          </c:cat>
          <c:val>
            <c:numRef>
              <c:f>'3 SEASONS'!$D$97:$D$103</c:f>
              <c:numCache>
                <c:formatCode>0.00</c:formatCode>
                <c:ptCount val="7"/>
                <c:pt idx="0">
                  <c:v>46.616541353383454</c:v>
                </c:pt>
                <c:pt idx="1">
                  <c:v>31.578947368421051</c:v>
                </c:pt>
                <c:pt idx="2">
                  <c:v>27.06766917293233</c:v>
                </c:pt>
                <c:pt idx="3">
                  <c:v>58.646616541353382</c:v>
                </c:pt>
                <c:pt idx="4">
                  <c:v>3.7593984962406015</c:v>
                </c:pt>
                <c:pt idx="5">
                  <c:v>7.518796992481203</c:v>
                </c:pt>
                <c:pt idx="6">
                  <c:v>20.300751879699249</c:v>
                </c:pt>
              </c:numCache>
            </c:numRef>
          </c:val>
          <c:extLst>
            <c:ext xmlns:c16="http://schemas.microsoft.com/office/drawing/2014/chart" uri="{C3380CC4-5D6E-409C-BE32-E72D297353CC}">
              <c16:uniqueId val="{00000001-361C-4DE9-9121-B0F7B3DA5C01}"/>
            </c:ext>
          </c:extLst>
        </c:ser>
        <c:ser>
          <c:idx val="2"/>
          <c:order val="2"/>
          <c:tx>
            <c:strRef>
              <c:f>'3 SEASONS'!$E$96</c:f>
              <c:strCache>
                <c:ptCount val="1"/>
                <c:pt idx="0">
                  <c:v>N%</c:v>
                </c:pt>
              </c:strCache>
            </c:strRef>
          </c:tx>
          <c:spPr>
            <a:solidFill>
              <a:schemeClr val="accent3"/>
            </a:solidFill>
            <a:ln>
              <a:noFill/>
            </a:ln>
            <a:effectLst/>
          </c:spPr>
          <c:invertIfNegative val="0"/>
          <c:cat>
            <c:strRef>
              <c:f>'3 SEASONS'!$B$97:$B$103</c:f>
              <c:strCache>
                <c:ptCount val="7"/>
                <c:pt idx="0">
                  <c:v>CR-De</c:v>
                </c:pt>
                <c:pt idx="1">
                  <c:v>MO</c:v>
                </c:pt>
                <c:pt idx="2">
                  <c:v>Bi</c:v>
                </c:pt>
                <c:pt idx="3">
                  <c:v>Po</c:v>
                </c:pt>
                <c:pt idx="4">
                  <c:v>Pi</c:v>
                </c:pt>
                <c:pt idx="5">
                  <c:v>AL</c:v>
                </c:pt>
                <c:pt idx="6">
                  <c:v>Eggs</c:v>
                </c:pt>
              </c:strCache>
            </c:strRef>
          </c:cat>
          <c:val>
            <c:numRef>
              <c:f>'3 SEASONS'!$E$97:$E$103</c:f>
              <c:numCache>
                <c:formatCode>0.00</c:formatCode>
                <c:ptCount val="7"/>
                <c:pt idx="0">
                  <c:v>28.007555555555559</c:v>
                </c:pt>
                <c:pt idx="1">
                  <c:v>18.666666666666668</c:v>
                </c:pt>
                <c:pt idx="2">
                  <c:v>16</c:v>
                </c:pt>
                <c:pt idx="3">
                  <c:v>34.666666666666671</c:v>
                </c:pt>
                <c:pt idx="4">
                  <c:v>2.2222222222222223</c:v>
                </c:pt>
                <c:pt idx="5">
                  <c:v>4.4444444444444446</c:v>
                </c:pt>
                <c:pt idx="6">
                  <c:v>12</c:v>
                </c:pt>
              </c:numCache>
            </c:numRef>
          </c:val>
          <c:extLst>
            <c:ext xmlns:c16="http://schemas.microsoft.com/office/drawing/2014/chart" uri="{C3380CC4-5D6E-409C-BE32-E72D297353CC}">
              <c16:uniqueId val="{00000002-361C-4DE9-9121-B0F7B3DA5C01}"/>
            </c:ext>
          </c:extLst>
        </c:ser>
        <c:dLbls>
          <c:showLegendKey val="0"/>
          <c:showVal val="0"/>
          <c:showCatName val="0"/>
          <c:showSerName val="0"/>
          <c:showPercent val="0"/>
          <c:showBubbleSize val="0"/>
        </c:dLbls>
        <c:gapWidth val="219"/>
        <c:overlap val="-27"/>
        <c:axId val="1848345087"/>
        <c:axId val="1292583551"/>
      </c:barChart>
      <c:catAx>
        <c:axId val="184834508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sz="1200"/>
                  <a:t>Κατηγορίες λείας</a:t>
                </a:r>
                <a:endParaRPr lang="en-GB"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292583551"/>
        <c:crosses val="autoZero"/>
        <c:auto val="1"/>
        <c:lblAlgn val="ctr"/>
        <c:lblOffset val="100"/>
        <c:noMultiLvlLbl val="0"/>
      </c:catAx>
      <c:valAx>
        <c:axId val="12925835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848345087"/>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BEC1C-7DD6-4AEE-85B6-B14817A9BF00}" type="datetimeFigureOut">
              <a:rPr lang="en-CY" smtClean="0"/>
              <a:t>12/09/2022</a:t>
            </a:fld>
            <a:endParaRPr lang="en-CY"/>
          </a:p>
        </p:txBody>
      </p:sp>
      <p:sp>
        <p:nvSpPr>
          <p:cNvPr id="4" name="Slide Image Placeholder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6B4CA-78A6-462C-8EF0-4EF7F9FFA0C5}" type="slidenum">
              <a:rPr lang="en-CY" smtClean="0"/>
              <a:t>‹#›</a:t>
            </a:fld>
            <a:endParaRPr lang="en-CY"/>
          </a:p>
        </p:txBody>
      </p:sp>
    </p:spTree>
    <p:extLst>
      <p:ext uri="{BB962C8B-B14F-4D97-AF65-F5344CB8AC3E}">
        <p14:creationId xmlns:p14="http://schemas.microsoft.com/office/powerpoint/2010/main" val="2228654031"/>
      </p:ext>
    </p:extLst>
  </p:cSld>
  <p:clrMap bg1="lt1" tx1="dk1" bg2="lt2" tx2="dk2" accent1="accent1" accent2="accent2" accent3="accent3" accent4="accent4" accent5="accent5" accent6="accent6" hlink="hlink" folHlink="folHlink"/>
  <p:notesStyle>
    <a:lvl1pPr marL="0" algn="l" defTabSz="1945422" rtl="0" eaLnBrk="1" latinLnBrk="0" hangingPunct="1">
      <a:defRPr sz="2553" kern="1200">
        <a:solidFill>
          <a:schemeClr val="tx1"/>
        </a:solidFill>
        <a:latin typeface="+mn-lt"/>
        <a:ea typeface="+mn-ea"/>
        <a:cs typeface="+mn-cs"/>
      </a:defRPr>
    </a:lvl1pPr>
    <a:lvl2pPr marL="972711" algn="l" defTabSz="1945422" rtl="0" eaLnBrk="1" latinLnBrk="0" hangingPunct="1">
      <a:defRPr sz="2553" kern="1200">
        <a:solidFill>
          <a:schemeClr val="tx1"/>
        </a:solidFill>
        <a:latin typeface="+mn-lt"/>
        <a:ea typeface="+mn-ea"/>
        <a:cs typeface="+mn-cs"/>
      </a:defRPr>
    </a:lvl2pPr>
    <a:lvl3pPr marL="1945422" algn="l" defTabSz="1945422" rtl="0" eaLnBrk="1" latinLnBrk="0" hangingPunct="1">
      <a:defRPr sz="2553" kern="1200">
        <a:solidFill>
          <a:schemeClr val="tx1"/>
        </a:solidFill>
        <a:latin typeface="+mn-lt"/>
        <a:ea typeface="+mn-ea"/>
        <a:cs typeface="+mn-cs"/>
      </a:defRPr>
    </a:lvl3pPr>
    <a:lvl4pPr marL="2918135" algn="l" defTabSz="1945422" rtl="0" eaLnBrk="1" latinLnBrk="0" hangingPunct="1">
      <a:defRPr sz="2553" kern="1200">
        <a:solidFill>
          <a:schemeClr val="tx1"/>
        </a:solidFill>
        <a:latin typeface="+mn-lt"/>
        <a:ea typeface="+mn-ea"/>
        <a:cs typeface="+mn-cs"/>
      </a:defRPr>
    </a:lvl4pPr>
    <a:lvl5pPr marL="3890846" algn="l" defTabSz="1945422" rtl="0" eaLnBrk="1" latinLnBrk="0" hangingPunct="1">
      <a:defRPr sz="2553" kern="1200">
        <a:solidFill>
          <a:schemeClr val="tx1"/>
        </a:solidFill>
        <a:latin typeface="+mn-lt"/>
        <a:ea typeface="+mn-ea"/>
        <a:cs typeface="+mn-cs"/>
      </a:defRPr>
    </a:lvl5pPr>
    <a:lvl6pPr marL="4863557" algn="l" defTabSz="1945422" rtl="0" eaLnBrk="1" latinLnBrk="0" hangingPunct="1">
      <a:defRPr sz="2553" kern="1200">
        <a:solidFill>
          <a:schemeClr val="tx1"/>
        </a:solidFill>
        <a:latin typeface="+mn-lt"/>
        <a:ea typeface="+mn-ea"/>
        <a:cs typeface="+mn-cs"/>
      </a:defRPr>
    </a:lvl6pPr>
    <a:lvl7pPr marL="5836268" algn="l" defTabSz="1945422" rtl="0" eaLnBrk="1" latinLnBrk="0" hangingPunct="1">
      <a:defRPr sz="2553" kern="1200">
        <a:solidFill>
          <a:schemeClr val="tx1"/>
        </a:solidFill>
        <a:latin typeface="+mn-lt"/>
        <a:ea typeface="+mn-ea"/>
        <a:cs typeface="+mn-cs"/>
      </a:defRPr>
    </a:lvl7pPr>
    <a:lvl8pPr marL="6808980" algn="l" defTabSz="1945422" rtl="0" eaLnBrk="1" latinLnBrk="0" hangingPunct="1">
      <a:defRPr sz="2553" kern="1200">
        <a:solidFill>
          <a:schemeClr val="tx1"/>
        </a:solidFill>
        <a:latin typeface="+mn-lt"/>
        <a:ea typeface="+mn-ea"/>
        <a:cs typeface="+mn-cs"/>
      </a:defRPr>
    </a:lvl8pPr>
    <a:lvl9pPr marL="7781693" algn="l" defTabSz="1945422" rtl="0" eaLnBrk="1" latinLnBrk="0" hangingPunct="1">
      <a:defRPr sz="25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0" y="1143000"/>
            <a:ext cx="2159000" cy="3086100"/>
          </a:xfrm>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126B4CA-78A6-462C-8EF0-4EF7F9FFA0C5}" type="slidenum">
              <a:rPr lang="en-CY" smtClean="0"/>
              <a:t>1</a:t>
            </a:fld>
            <a:endParaRPr lang="en-CY"/>
          </a:p>
        </p:txBody>
      </p:sp>
    </p:spTree>
    <p:extLst>
      <p:ext uri="{BB962C8B-B14F-4D97-AF65-F5344CB8AC3E}">
        <p14:creationId xmlns:p14="http://schemas.microsoft.com/office/powerpoint/2010/main" val="215114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90000" y="5891627"/>
            <a:ext cx="21419979" cy="12533242"/>
          </a:xfrm>
        </p:spPr>
        <p:txBody>
          <a:bodyPr anchor="b"/>
          <a:lstStyle>
            <a:lvl1pPr algn="ctr">
              <a:defRPr sz="16534"/>
            </a:lvl1pPr>
          </a:lstStyle>
          <a:p>
            <a:r>
              <a:rPr lang="en-US"/>
              <a:t>Click to edit Master title style</a:t>
            </a:r>
            <a:endParaRPr lang="en-US" dirty="0"/>
          </a:p>
        </p:txBody>
      </p:sp>
      <p:sp>
        <p:nvSpPr>
          <p:cNvPr id="3" name="Subtitle 2"/>
          <p:cNvSpPr>
            <a:spLocks noGrp="1"/>
          </p:cNvSpPr>
          <p:nvPr>
            <p:ph type="subTitle" idx="1"/>
          </p:nvPr>
        </p:nvSpPr>
        <p:spPr>
          <a:xfrm>
            <a:off x="3149999" y="18908199"/>
            <a:ext cx="18899981" cy="8691601"/>
          </a:xfrm>
        </p:spPr>
        <p:txBody>
          <a:bodyPr/>
          <a:lstStyle>
            <a:lvl1pPr marL="0" indent="0" algn="ctr">
              <a:buNone/>
              <a:defRPr sz="6613"/>
            </a:lvl1pPr>
            <a:lvl2pPr marL="1259959" indent="0" algn="ctr">
              <a:buNone/>
              <a:defRPr sz="5511"/>
            </a:lvl2pPr>
            <a:lvl3pPr marL="2519919" indent="0" algn="ctr">
              <a:buNone/>
              <a:defRPr sz="4961"/>
            </a:lvl3pPr>
            <a:lvl4pPr marL="3779878" indent="0" algn="ctr">
              <a:buNone/>
              <a:defRPr sz="4409"/>
            </a:lvl4pPr>
            <a:lvl5pPr marL="5039839" indent="0" algn="ctr">
              <a:buNone/>
              <a:defRPr sz="4409"/>
            </a:lvl5pPr>
            <a:lvl6pPr marL="6299798" indent="0" algn="ctr">
              <a:buNone/>
              <a:defRPr sz="4409"/>
            </a:lvl6pPr>
            <a:lvl7pPr marL="7559758" indent="0" algn="ctr">
              <a:buNone/>
              <a:defRPr sz="4409"/>
            </a:lvl7pPr>
            <a:lvl8pPr marL="8819718" indent="0" algn="ctr">
              <a:buNone/>
              <a:defRPr sz="4409"/>
            </a:lvl8pPr>
            <a:lvl9pPr marL="10079678"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BBDE98-1E19-433F-A131-036F38A33640}" type="datetimeFigureOut">
              <a:rPr lang="en-CY" smtClean="0"/>
              <a:t>12/09/2022</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189897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BDE98-1E19-433F-A131-036F38A33640}" type="datetimeFigureOut">
              <a:rPr lang="en-CY" smtClean="0"/>
              <a:t>12/09/2022</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284764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5" y="1916653"/>
            <a:ext cx="5433745" cy="305081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BDE98-1E19-433F-A131-036F38A33640}" type="datetimeFigureOut">
              <a:rPr lang="en-CY" smtClean="0"/>
              <a:t>12/09/2022</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396661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BDE98-1E19-433F-A131-036F38A33640}" type="datetimeFigureOut">
              <a:rPr lang="en-CY" smtClean="0"/>
              <a:t>12/09/2022</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160218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4"/>
            </a:lvl1pPr>
          </a:lstStyle>
          <a:p>
            <a:r>
              <a:rPr lang="en-US"/>
              <a:t>Click to edit Master title style</a:t>
            </a:r>
            <a:endParaRPr lang="en-US" dirty="0"/>
          </a:p>
        </p:txBody>
      </p:sp>
      <p:sp>
        <p:nvSpPr>
          <p:cNvPr id="3" name="Text Placeholder 2"/>
          <p:cNvSpPr>
            <a:spLocks noGrp="1"/>
          </p:cNvSpPr>
          <p:nvPr>
            <p:ph type="body" idx="1"/>
          </p:nvPr>
        </p:nvSpPr>
        <p:spPr>
          <a:xfrm>
            <a:off x="1719375" y="24091503"/>
            <a:ext cx="21734978" cy="7874940"/>
          </a:xfrm>
        </p:spPr>
        <p:txBody>
          <a:bodyPr/>
          <a:lstStyle>
            <a:lvl1pPr marL="0" indent="0">
              <a:buNone/>
              <a:defRPr sz="6613">
                <a:solidFill>
                  <a:schemeClr val="tx1"/>
                </a:solidFill>
              </a:defRPr>
            </a:lvl1pPr>
            <a:lvl2pPr marL="1259959" indent="0">
              <a:buNone/>
              <a:defRPr sz="5511">
                <a:solidFill>
                  <a:schemeClr val="tx1">
                    <a:tint val="75000"/>
                  </a:schemeClr>
                </a:solidFill>
              </a:defRPr>
            </a:lvl2pPr>
            <a:lvl3pPr marL="2519919" indent="0">
              <a:buNone/>
              <a:defRPr sz="4961">
                <a:solidFill>
                  <a:schemeClr val="tx1">
                    <a:tint val="75000"/>
                  </a:schemeClr>
                </a:solidFill>
              </a:defRPr>
            </a:lvl3pPr>
            <a:lvl4pPr marL="3779878" indent="0">
              <a:buNone/>
              <a:defRPr sz="4409">
                <a:solidFill>
                  <a:schemeClr val="tx1">
                    <a:tint val="75000"/>
                  </a:schemeClr>
                </a:solidFill>
              </a:defRPr>
            </a:lvl4pPr>
            <a:lvl5pPr marL="5039839" indent="0">
              <a:buNone/>
              <a:defRPr sz="4409">
                <a:solidFill>
                  <a:schemeClr val="tx1">
                    <a:tint val="75000"/>
                  </a:schemeClr>
                </a:solidFill>
              </a:defRPr>
            </a:lvl5pPr>
            <a:lvl6pPr marL="6299798" indent="0">
              <a:buNone/>
              <a:defRPr sz="4409">
                <a:solidFill>
                  <a:schemeClr val="tx1">
                    <a:tint val="75000"/>
                  </a:schemeClr>
                </a:solidFill>
              </a:defRPr>
            </a:lvl6pPr>
            <a:lvl7pPr marL="7559758" indent="0">
              <a:buNone/>
              <a:defRPr sz="4409">
                <a:solidFill>
                  <a:schemeClr val="tx1">
                    <a:tint val="75000"/>
                  </a:schemeClr>
                </a:solidFill>
              </a:defRPr>
            </a:lvl7pPr>
            <a:lvl8pPr marL="8819718" indent="0">
              <a:buNone/>
              <a:defRPr sz="4409">
                <a:solidFill>
                  <a:schemeClr val="tx1">
                    <a:tint val="75000"/>
                  </a:schemeClr>
                </a:solidFill>
              </a:defRPr>
            </a:lvl8pPr>
            <a:lvl9pPr marL="10079678" indent="0">
              <a:buNone/>
              <a:defRPr sz="440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BDE98-1E19-433F-A131-036F38A33640}" type="datetimeFigureOut">
              <a:rPr lang="en-CY" smtClean="0"/>
              <a:t>12/09/2022</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268608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500" y="9583265"/>
            <a:ext cx="10709989"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90" y="9583265"/>
            <a:ext cx="10709989"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BBDE98-1E19-433F-A131-036F38A33640}" type="datetimeFigureOut">
              <a:rPr lang="en-CY" smtClean="0"/>
              <a:t>12/09/2022</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111165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2"/>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5" y="8824939"/>
            <a:ext cx="10660769" cy="4324966"/>
          </a:xfrm>
        </p:spPr>
        <p:txBody>
          <a:bodyPr anchor="b"/>
          <a:lstStyle>
            <a:lvl1pPr marL="0" indent="0">
              <a:buNone/>
              <a:defRPr sz="6613" b="1"/>
            </a:lvl1pPr>
            <a:lvl2pPr marL="1259959" indent="0">
              <a:buNone/>
              <a:defRPr sz="5511" b="1"/>
            </a:lvl2pPr>
            <a:lvl3pPr marL="2519919" indent="0">
              <a:buNone/>
              <a:defRPr sz="4961" b="1"/>
            </a:lvl3pPr>
            <a:lvl4pPr marL="3779878" indent="0">
              <a:buNone/>
              <a:defRPr sz="4409" b="1"/>
            </a:lvl4pPr>
            <a:lvl5pPr marL="5039839" indent="0">
              <a:buNone/>
              <a:defRPr sz="4409" b="1"/>
            </a:lvl5pPr>
            <a:lvl6pPr marL="6299798" indent="0">
              <a:buNone/>
              <a:defRPr sz="4409" b="1"/>
            </a:lvl6pPr>
            <a:lvl7pPr marL="7559758" indent="0">
              <a:buNone/>
              <a:defRPr sz="4409" b="1"/>
            </a:lvl7pPr>
            <a:lvl8pPr marL="8819718" indent="0">
              <a:buNone/>
              <a:defRPr sz="4409" b="1"/>
            </a:lvl8pPr>
            <a:lvl9pPr marL="10079678" indent="0">
              <a:buNone/>
              <a:defRPr sz="4409" b="1"/>
            </a:lvl9pPr>
          </a:lstStyle>
          <a:p>
            <a:pPr lvl="0"/>
            <a:r>
              <a:rPr lang="en-US"/>
              <a:t>Edit Master text styles</a:t>
            </a:r>
          </a:p>
        </p:txBody>
      </p:sp>
      <p:sp>
        <p:nvSpPr>
          <p:cNvPr id="4" name="Content Placeholder 3"/>
          <p:cNvSpPr>
            <a:spLocks noGrp="1"/>
          </p:cNvSpPr>
          <p:nvPr>
            <p:ph sz="half" idx="2"/>
          </p:nvPr>
        </p:nvSpPr>
        <p:spPr>
          <a:xfrm>
            <a:off x="1735785" y="13149905"/>
            <a:ext cx="10660769"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9"/>
            <a:ext cx="10713272" cy="4324966"/>
          </a:xfrm>
        </p:spPr>
        <p:txBody>
          <a:bodyPr anchor="b"/>
          <a:lstStyle>
            <a:lvl1pPr marL="0" indent="0">
              <a:buNone/>
              <a:defRPr sz="6613" b="1"/>
            </a:lvl1pPr>
            <a:lvl2pPr marL="1259959" indent="0">
              <a:buNone/>
              <a:defRPr sz="5511" b="1"/>
            </a:lvl2pPr>
            <a:lvl3pPr marL="2519919" indent="0">
              <a:buNone/>
              <a:defRPr sz="4961" b="1"/>
            </a:lvl3pPr>
            <a:lvl4pPr marL="3779878" indent="0">
              <a:buNone/>
              <a:defRPr sz="4409" b="1"/>
            </a:lvl4pPr>
            <a:lvl5pPr marL="5039839" indent="0">
              <a:buNone/>
              <a:defRPr sz="4409" b="1"/>
            </a:lvl5pPr>
            <a:lvl6pPr marL="6299798" indent="0">
              <a:buNone/>
              <a:defRPr sz="4409" b="1"/>
            </a:lvl6pPr>
            <a:lvl7pPr marL="7559758" indent="0">
              <a:buNone/>
              <a:defRPr sz="4409" b="1"/>
            </a:lvl7pPr>
            <a:lvl8pPr marL="8819718" indent="0">
              <a:buNone/>
              <a:defRPr sz="4409" b="1"/>
            </a:lvl8pPr>
            <a:lvl9pPr marL="10079678" indent="0">
              <a:buNone/>
              <a:defRPr sz="4409" b="1"/>
            </a:lvl9pPr>
          </a:lstStyle>
          <a:p>
            <a:pPr lvl="0"/>
            <a:r>
              <a:rPr lang="en-US"/>
              <a:t>Edit Master text styles</a:t>
            </a:r>
          </a:p>
        </p:txBody>
      </p:sp>
      <p:sp>
        <p:nvSpPr>
          <p:cNvPr id="6" name="Content Placeholder 5"/>
          <p:cNvSpPr>
            <a:spLocks noGrp="1"/>
          </p:cNvSpPr>
          <p:nvPr>
            <p:ph sz="quarter" idx="4"/>
          </p:nvPr>
        </p:nvSpPr>
        <p:spPr>
          <a:xfrm>
            <a:off x="12757489" y="13149905"/>
            <a:ext cx="10713272"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BBDE98-1E19-433F-A131-036F38A33640}" type="datetimeFigureOut">
              <a:rPr lang="en-CY" smtClean="0"/>
              <a:t>12/09/2022</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405362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BBDE98-1E19-433F-A131-036F38A33640}" type="datetimeFigureOut">
              <a:rPr lang="en-CY" smtClean="0"/>
              <a:t>12/09/2022</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186370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BDE98-1E19-433F-A131-036F38A33640}" type="datetimeFigureOut">
              <a:rPr lang="en-CY" smtClean="0"/>
              <a:t>12/09/2022</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299077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3"/>
            <a:ext cx="8127648" cy="8399938"/>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4" y="5183304"/>
            <a:ext cx="12757487" cy="25583147"/>
          </a:xfrm>
        </p:spPr>
        <p:txBody>
          <a:bodyPr/>
          <a:lstStyle>
            <a:lvl1pPr>
              <a:defRPr sz="8819"/>
            </a:lvl1pPr>
            <a:lvl2pPr>
              <a:defRPr sz="7717"/>
            </a:lvl2pPr>
            <a:lvl3pPr>
              <a:defRPr sz="6613"/>
            </a:lvl3pPr>
            <a:lvl4pPr>
              <a:defRPr sz="5511"/>
            </a:lvl4pPr>
            <a:lvl5pPr>
              <a:defRPr sz="5511"/>
            </a:lvl5pPr>
            <a:lvl6pPr>
              <a:defRPr sz="5511"/>
            </a:lvl6pPr>
            <a:lvl7pPr>
              <a:defRPr sz="5511"/>
            </a:lvl7pPr>
            <a:lvl8pPr>
              <a:defRPr sz="5511"/>
            </a:lvl8pPr>
            <a:lvl9pPr>
              <a:defRPr sz="551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59" indent="0">
              <a:buNone/>
              <a:defRPr sz="3858"/>
            </a:lvl2pPr>
            <a:lvl3pPr marL="2519919" indent="0">
              <a:buNone/>
              <a:defRPr sz="3307"/>
            </a:lvl3pPr>
            <a:lvl4pPr marL="3779878" indent="0">
              <a:buNone/>
              <a:defRPr sz="2756"/>
            </a:lvl4pPr>
            <a:lvl5pPr marL="5039839" indent="0">
              <a:buNone/>
              <a:defRPr sz="2756"/>
            </a:lvl5pPr>
            <a:lvl6pPr marL="6299798" indent="0">
              <a:buNone/>
              <a:defRPr sz="2756"/>
            </a:lvl6pPr>
            <a:lvl7pPr marL="7559758" indent="0">
              <a:buNone/>
              <a:defRPr sz="2756"/>
            </a:lvl7pPr>
            <a:lvl8pPr marL="8819718" indent="0">
              <a:buNone/>
              <a:defRPr sz="2756"/>
            </a:lvl8pPr>
            <a:lvl9pPr marL="10079678" indent="0">
              <a:buNone/>
              <a:defRPr sz="2756"/>
            </a:lvl9pPr>
          </a:lstStyle>
          <a:p>
            <a:pPr lvl="0"/>
            <a:r>
              <a:rPr lang="en-US"/>
              <a:t>Edit Master text styles</a:t>
            </a:r>
          </a:p>
        </p:txBody>
      </p:sp>
      <p:sp>
        <p:nvSpPr>
          <p:cNvPr id="5" name="Date Placeholder 4"/>
          <p:cNvSpPr>
            <a:spLocks noGrp="1"/>
          </p:cNvSpPr>
          <p:nvPr>
            <p:ph type="dt" sz="half" idx="10"/>
          </p:nvPr>
        </p:nvSpPr>
        <p:spPr/>
        <p:txBody>
          <a:bodyPr/>
          <a:lstStyle/>
          <a:p>
            <a:fld id="{B2BBDE98-1E19-433F-A131-036F38A33640}" type="datetimeFigureOut">
              <a:rPr lang="en-CY" smtClean="0"/>
              <a:t>12/09/2022</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328611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3"/>
            <a:ext cx="8127648" cy="8399938"/>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4" y="5183304"/>
            <a:ext cx="12757487" cy="25583147"/>
          </a:xfrm>
        </p:spPr>
        <p:txBody>
          <a:bodyPr anchor="t"/>
          <a:lstStyle>
            <a:lvl1pPr marL="0" indent="0">
              <a:buNone/>
              <a:defRPr sz="8819"/>
            </a:lvl1pPr>
            <a:lvl2pPr marL="1259959" indent="0">
              <a:buNone/>
              <a:defRPr sz="7717"/>
            </a:lvl2pPr>
            <a:lvl3pPr marL="2519919" indent="0">
              <a:buNone/>
              <a:defRPr sz="6613"/>
            </a:lvl3pPr>
            <a:lvl4pPr marL="3779878" indent="0">
              <a:buNone/>
              <a:defRPr sz="5511"/>
            </a:lvl4pPr>
            <a:lvl5pPr marL="5039839" indent="0">
              <a:buNone/>
              <a:defRPr sz="5511"/>
            </a:lvl5pPr>
            <a:lvl6pPr marL="6299798" indent="0">
              <a:buNone/>
              <a:defRPr sz="5511"/>
            </a:lvl6pPr>
            <a:lvl7pPr marL="7559758" indent="0">
              <a:buNone/>
              <a:defRPr sz="5511"/>
            </a:lvl7pPr>
            <a:lvl8pPr marL="8819718" indent="0">
              <a:buNone/>
              <a:defRPr sz="5511"/>
            </a:lvl8pPr>
            <a:lvl9pPr marL="10079678" indent="0">
              <a:buNone/>
              <a:defRPr sz="5511"/>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59" indent="0">
              <a:buNone/>
              <a:defRPr sz="3858"/>
            </a:lvl2pPr>
            <a:lvl3pPr marL="2519919" indent="0">
              <a:buNone/>
              <a:defRPr sz="3307"/>
            </a:lvl3pPr>
            <a:lvl4pPr marL="3779878" indent="0">
              <a:buNone/>
              <a:defRPr sz="2756"/>
            </a:lvl4pPr>
            <a:lvl5pPr marL="5039839" indent="0">
              <a:buNone/>
              <a:defRPr sz="2756"/>
            </a:lvl5pPr>
            <a:lvl6pPr marL="6299798" indent="0">
              <a:buNone/>
              <a:defRPr sz="2756"/>
            </a:lvl6pPr>
            <a:lvl7pPr marL="7559758" indent="0">
              <a:buNone/>
              <a:defRPr sz="2756"/>
            </a:lvl7pPr>
            <a:lvl8pPr marL="8819718" indent="0">
              <a:buNone/>
              <a:defRPr sz="2756"/>
            </a:lvl8pPr>
            <a:lvl9pPr marL="10079678" indent="0">
              <a:buNone/>
              <a:defRPr sz="2756"/>
            </a:lvl9pPr>
          </a:lstStyle>
          <a:p>
            <a:pPr lvl="0"/>
            <a:r>
              <a:rPr lang="en-US"/>
              <a:t>Edit Master text styles</a:t>
            </a:r>
          </a:p>
        </p:txBody>
      </p:sp>
      <p:sp>
        <p:nvSpPr>
          <p:cNvPr id="5" name="Date Placeholder 4"/>
          <p:cNvSpPr>
            <a:spLocks noGrp="1"/>
          </p:cNvSpPr>
          <p:nvPr>
            <p:ph type="dt" sz="half" idx="10"/>
          </p:nvPr>
        </p:nvSpPr>
        <p:spPr/>
        <p:txBody>
          <a:bodyPr/>
          <a:lstStyle/>
          <a:p>
            <a:fld id="{B2BBDE98-1E19-433F-A131-036F38A33640}" type="datetimeFigureOut">
              <a:rPr lang="en-CY" smtClean="0"/>
              <a:t>12/09/2022</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89C42AA1-D23B-49A2-943C-8C7D9494A0C1}" type="slidenum">
              <a:rPr lang="en-CY" smtClean="0"/>
              <a:t>‹#›</a:t>
            </a:fld>
            <a:endParaRPr lang="en-CY"/>
          </a:p>
        </p:txBody>
      </p:sp>
    </p:spTree>
    <p:extLst>
      <p:ext uri="{BB962C8B-B14F-4D97-AF65-F5344CB8AC3E}">
        <p14:creationId xmlns:p14="http://schemas.microsoft.com/office/powerpoint/2010/main" val="24209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2"/>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5"/>
            <a:ext cx="21734978" cy="22841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B2BBDE98-1E19-433F-A131-036F38A33640}" type="datetimeFigureOut">
              <a:rPr lang="en-CY" smtClean="0"/>
              <a:t>12/09/2022</a:t>
            </a:fld>
            <a:endParaRPr lang="en-CY"/>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CY"/>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89C42AA1-D23B-49A2-943C-8C7D9494A0C1}" type="slidenum">
              <a:rPr lang="en-CY" smtClean="0"/>
              <a:t>‹#›</a:t>
            </a:fld>
            <a:endParaRPr lang="en-CY"/>
          </a:p>
        </p:txBody>
      </p:sp>
    </p:spTree>
    <p:extLst>
      <p:ext uri="{BB962C8B-B14F-4D97-AF65-F5344CB8AC3E}">
        <p14:creationId xmlns:p14="http://schemas.microsoft.com/office/powerpoint/2010/main" val="38975890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519919"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80" indent="-629980" algn="l" defTabSz="2519919"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39" indent="-629980" algn="l" defTabSz="2519919" rtl="0" eaLnBrk="1" latinLnBrk="0" hangingPunct="1">
        <a:lnSpc>
          <a:spcPct val="90000"/>
        </a:lnSpc>
        <a:spcBef>
          <a:spcPts val="1378"/>
        </a:spcBef>
        <a:buFont typeface="Arial" panose="020B0604020202020204" pitchFamily="34" charset="0"/>
        <a:buChar char="•"/>
        <a:defRPr sz="6613" kern="1200">
          <a:solidFill>
            <a:schemeClr val="tx1"/>
          </a:solidFill>
          <a:latin typeface="+mn-lt"/>
          <a:ea typeface="+mn-ea"/>
          <a:cs typeface="+mn-cs"/>
        </a:defRPr>
      </a:lvl2pPr>
      <a:lvl3pPr marL="3149899" indent="-629980" algn="l" defTabSz="2519919" rtl="0" eaLnBrk="1" latinLnBrk="0" hangingPunct="1">
        <a:lnSpc>
          <a:spcPct val="90000"/>
        </a:lnSpc>
        <a:spcBef>
          <a:spcPts val="1378"/>
        </a:spcBef>
        <a:buFont typeface="Arial" panose="020B0604020202020204" pitchFamily="34" charset="0"/>
        <a:buChar char="•"/>
        <a:defRPr sz="5511" kern="1200">
          <a:solidFill>
            <a:schemeClr val="tx1"/>
          </a:solidFill>
          <a:latin typeface="+mn-lt"/>
          <a:ea typeface="+mn-ea"/>
          <a:cs typeface="+mn-cs"/>
        </a:defRPr>
      </a:lvl3pPr>
      <a:lvl4pPr marL="4409858" indent="-629980" algn="l" defTabSz="2519919"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819" indent="-629980" algn="l" defTabSz="2519919"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778" indent="-629980" algn="l" defTabSz="2519919"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739" indent="-629980" algn="l" defTabSz="2519919"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698" indent="-629980" algn="l" defTabSz="2519919"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658" indent="-629980" algn="l" defTabSz="2519919"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19" rtl="0" eaLnBrk="1" latinLnBrk="0" hangingPunct="1">
        <a:defRPr sz="4961" kern="1200">
          <a:solidFill>
            <a:schemeClr val="tx1"/>
          </a:solidFill>
          <a:latin typeface="+mn-lt"/>
          <a:ea typeface="+mn-ea"/>
          <a:cs typeface="+mn-cs"/>
        </a:defRPr>
      </a:lvl1pPr>
      <a:lvl2pPr marL="1259959" algn="l" defTabSz="2519919" rtl="0" eaLnBrk="1" latinLnBrk="0" hangingPunct="1">
        <a:defRPr sz="4961" kern="1200">
          <a:solidFill>
            <a:schemeClr val="tx1"/>
          </a:solidFill>
          <a:latin typeface="+mn-lt"/>
          <a:ea typeface="+mn-ea"/>
          <a:cs typeface="+mn-cs"/>
        </a:defRPr>
      </a:lvl2pPr>
      <a:lvl3pPr marL="2519919" algn="l" defTabSz="2519919" rtl="0" eaLnBrk="1" latinLnBrk="0" hangingPunct="1">
        <a:defRPr sz="4961" kern="1200">
          <a:solidFill>
            <a:schemeClr val="tx1"/>
          </a:solidFill>
          <a:latin typeface="+mn-lt"/>
          <a:ea typeface="+mn-ea"/>
          <a:cs typeface="+mn-cs"/>
        </a:defRPr>
      </a:lvl3pPr>
      <a:lvl4pPr marL="3779878" algn="l" defTabSz="2519919" rtl="0" eaLnBrk="1" latinLnBrk="0" hangingPunct="1">
        <a:defRPr sz="4961" kern="1200">
          <a:solidFill>
            <a:schemeClr val="tx1"/>
          </a:solidFill>
          <a:latin typeface="+mn-lt"/>
          <a:ea typeface="+mn-ea"/>
          <a:cs typeface="+mn-cs"/>
        </a:defRPr>
      </a:lvl4pPr>
      <a:lvl5pPr marL="5039839" algn="l" defTabSz="2519919" rtl="0" eaLnBrk="1" latinLnBrk="0" hangingPunct="1">
        <a:defRPr sz="4961" kern="1200">
          <a:solidFill>
            <a:schemeClr val="tx1"/>
          </a:solidFill>
          <a:latin typeface="+mn-lt"/>
          <a:ea typeface="+mn-ea"/>
          <a:cs typeface="+mn-cs"/>
        </a:defRPr>
      </a:lvl5pPr>
      <a:lvl6pPr marL="6299798" algn="l" defTabSz="2519919" rtl="0" eaLnBrk="1" latinLnBrk="0" hangingPunct="1">
        <a:defRPr sz="4961" kern="1200">
          <a:solidFill>
            <a:schemeClr val="tx1"/>
          </a:solidFill>
          <a:latin typeface="+mn-lt"/>
          <a:ea typeface="+mn-ea"/>
          <a:cs typeface="+mn-cs"/>
        </a:defRPr>
      </a:lvl6pPr>
      <a:lvl7pPr marL="7559758" algn="l" defTabSz="2519919" rtl="0" eaLnBrk="1" latinLnBrk="0" hangingPunct="1">
        <a:defRPr sz="4961" kern="1200">
          <a:solidFill>
            <a:schemeClr val="tx1"/>
          </a:solidFill>
          <a:latin typeface="+mn-lt"/>
          <a:ea typeface="+mn-ea"/>
          <a:cs typeface="+mn-cs"/>
        </a:defRPr>
      </a:lvl7pPr>
      <a:lvl8pPr marL="8819718" algn="l" defTabSz="2519919" rtl="0" eaLnBrk="1" latinLnBrk="0" hangingPunct="1">
        <a:defRPr sz="4961" kern="1200">
          <a:solidFill>
            <a:schemeClr val="tx1"/>
          </a:solidFill>
          <a:latin typeface="+mn-lt"/>
          <a:ea typeface="+mn-ea"/>
          <a:cs typeface="+mn-cs"/>
        </a:defRPr>
      </a:lvl8pPr>
      <a:lvl9pPr marL="10079678" algn="l" defTabSz="2519919"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3" Type="http://schemas.openxmlformats.org/officeDocument/2006/relationships/hyperlink" Target="mailto:kkevre@damt.gov.gr" TargetMode="External"/><Relationship Id="rId7" Type="http://schemas.openxmlformats.org/officeDocument/2006/relationships/chart" Target="../charts/chart3.xml"/><Relationship Id="rId12"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4.png"/><Relationship Id="rId5" Type="http://schemas.openxmlformats.org/officeDocument/2006/relationships/chart" Target="../charts/chart1.xml"/><Relationship Id="rId15" Type="http://schemas.openxmlformats.org/officeDocument/2006/relationships/image" Target="../media/image6.jpeg"/><Relationship Id="rId10" Type="http://schemas.openxmlformats.org/officeDocument/2006/relationships/image" Target="../media/image3.jpg"/><Relationship Id="rId4" Type="http://schemas.openxmlformats.org/officeDocument/2006/relationships/hyperlink" Target="mailto:tkebreki@eled.duth.gr" TargetMode="External"/><Relationship Id="rId9" Type="http://schemas.openxmlformats.org/officeDocument/2006/relationships/image" Target="../media/image2.jp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42000">
              <a:srgbClr val="B5EDF5"/>
            </a:gs>
            <a:gs pos="8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B8D109E-4331-4F0E-894C-9D88CD980FE1}"/>
              </a:ext>
            </a:extLst>
          </p:cNvPr>
          <p:cNvSpPr txBox="1"/>
          <p:nvPr/>
        </p:nvSpPr>
        <p:spPr>
          <a:xfrm>
            <a:off x="538767" y="1362309"/>
            <a:ext cx="24610413" cy="2308324"/>
          </a:xfrm>
          <a:prstGeom prst="rect">
            <a:avLst/>
          </a:prstGeom>
          <a:noFill/>
        </p:spPr>
        <p:txBody>
          <a:bodyPr wrap="square" rtlCol="0">
            <a:spAutoFit/>
          </a:bodyPr>
          <a:lstStyle/>
          <a:p>
            <a:r>
              <a:rPr lang="el-GR" b="1" dirty="0" err="1"/>
              <a:t>Χαρτόσια</a:t>
            </a:r>
            <a:r>
              <a:rPr lang="el-GR" b="1" dirty="0"/>
              <a:t> Ν.</a:t>
            </a:r>
            <a:r>
              <a:rPr lang="el-GR" b="1" baseline="30000" dirty="0"/>
              <a:t>1,2</a:t>
            </a:r>
            <a:r>
              <a:rPr lang="el-GR" b="1" dirty="0"/>
              <a:t>*, Κεβρεκίδης </a:t>
            </a:r>
            <a:r>
              <a:rPr lang="en-US" b="1" dirty="0"/>
              <a:t>K</a:t>
            </a:r>
            <a:r>
              <a:rPr lang="el-GR" b="1" dirty="0"/>
              <a:t>.</a:t>
            </a:r>
            <a:r>
              <a:rPr lang="el-GR" b="1" baseline="30000" dirty="0"/>
              <a:t>3</a:t>
            </a:r>
            <a:r>
              <a:rPr lang="el-GR" b="1" dirty="0"/>
              <a:t>*, </a:t>
            </a:r>
            <a:r>
              <a:rPr lang="el-GR" b="1" dirty="0" err="1"/>
              <a:t>Ξυναρή</a:t>
            </a:r>
            <a:r>
              <a:rPr lang="el-GR" b="1" dirty="0"/>
              <a:t> Ι.</a:t>
            </a:r>
            <a:r>
              <a:rPr lang="el-GR" b="1" baseline="30000" dirty="0"/>
              <a:t>1,2</a:t>
            </a:r>
            <a:r>
              <a:rPr lang="el-GR" b="1" dirty="0"/>
              <a:t>, </a:t>
            </a:r>
            <a:r>
              <a:rPr lang="en-US" b="1" dirty="0"/>
              <a:t>Simon L</a:t>
            </a:r>
            <a:r>
              <a:rPr lang="el-GR" b="1" dirty="0"/>
              <a:t>.</a:t>
            </a:r>
            <a:r>
              <a:rPr lang="el-GR" b="1" baseline="30000" dirty="0"/>
              <a:t>1,2</a:t>
            </a:r>
            <a:r>
              <a:rPr lang="el-GR" b="1" dirty="0"/>
              <a:t>, </a:t>
            </a:r>
            <a:r>
              <a:rPr lang="el-GR" b="1" dirty="0" err="1"/>
              <a:t>Μπουμπόναρη</a:t>
            </a:r>
            <a:r>
              <a:rPr lang="el-GR" b="1" dirty="0"/>
              <a:t> Θ.</a:t>
            </a:r>
            <a:r>
              <a:rPr lang="el-GR" b="1" baseline="30000" dirty="0"/>
              <a:t>4</a:t>
            </a:r>
            <a:r>
              <a:rPr lang="el-GR" b="1" dirty="0"/>
              <a:t>, Μόγιας </a:t>
            </a:r>
            <a:r>
              <a:rPr lang="en-US" b="1" dirty="0"/>
              <a:t>A</a:t>
            </a:r>
            <a:r>
              <a:rPr lang="el-GR" b="1" dirty="0"/>
              <a:t>.</a:t>
            </a:r>
            <a:r>
              <a:rPr lang="el-GR" b="1" baseline="30000" dirty="0"/>
              <a:t>4</a:t>
            </a:r>
            <a:r>
              <a:rPr lang="el-GR" b="1" dirty="0"/>
              <a:t>, Μαλέα Π.</a:t>
            </a:r>
            <a:r>
              <a:rPr lang="el-GR" b="1" baseline="30000" dirty="0"/>
              <a:t>5</a:t>
            </a:r>
            <a:r>
              <a:rPr lang="el-GR" b="1" dirty="0"/>
              <a:t> &amp; Κεβρεκίδης Θ.</a:t>
            </a:r>
            <a:r>
              <a:rPr lang="el-GR" b="1" baseline="30000" dirty="0"/>
              <a:t>4</a:t>
            </a:r>
            <a:r>
              <a:rPr lang="el-GR" b="1" dirty="0"/>
              <a:t>*.</a:t>
            </a:r>
            <a:endParaRPr lang="el-GR" dirty="0"/>
          </a:p>
          <a:p>
            <a:r>
              <a:rPr lang="el-GR" baseline="30000" dirty="0"/>
              <a:t>1 </a:t>
            </a:r>
            <a:r>
              <a:rPr lang="el-GR" dirty="0"/>
              <a:t>Τμήμα Βιολογικών Επιστημών, Λεωφόρος Πανεπιστημίου 1, </a:t>
            </a:r>
            <a:r>
              <a:rPr lang="el-GR" dirty="0" err="1"/>
              <a:t>Αγλαντζιά</a:t>
            </a:r>
            <a:r>
              <a:rPr lang="el-GR" dirty="0"/>
              <a:t>, Λευκωσία, Κύπρος</a:t>
            </a:r>
          </a:p>
          <a:p>
            <a:r>
              <a:rPr lang="el-GR" baseline="30000" dirty="0"/>
              <a:t>2</a:t>
            </a:r>
            <a:r>
              <a:rPr lang="el-GR" dirty="0"/>
              <a:t> Ωκεανογραφικό Κέντρο Πανεπιστημίου Κύπρου – </a:t>
            </a:r>
            <a:r>
              <a:rPr lang="en-US" u="sng" dirty="0" err="1"/>
              <a:t>nchartos</a:t>
            </a:r>
            <a:r>
              <a:rPr lang="el-GR" u="sng" dirty="0"/>
              <a:t>@ucy.ac.cy</a:t>
            </a:r>
            <a:br>
              <a:rPr lang="el-GR" b="1" dirty="0"/>
            </a:br>
            <a:r>
              <a:rPr lang="el-GR" baseline="30000" dirty="0"/>
              <a:t>3</a:t>
            </a:r>
            <a:r>
              <a:rPr lang="el-GR" dirty="0"/>
              <a:t>Δνση Αγροτικών Υποθέσεων ΚΜ, Αποκεντρωμένη Διοίκηση Μ-Θ– </a:t>
            </a:r>
            <a:r>
              <a:rPr lang="en-US" u="sng" dirty="0" err="1">
                <a:hlinkClick r:id="rId3">
                  <a:extLst>
                    <a:ext uri="{A12FA001-AC4F-418D-AE19-62706E023703}">
                      <ahyp:hlinkClr xmlns:ahyp="http://schemas.microsoft.com/office/drawing/2018/hyperlinkcolor" val="tx"/>
                    </a:ext>
                  </a:extLst>
                </a:hlinkClick>
              </a:rPr>
              <a:t>kkevre</a:t>
            </a:r>
            <a:r>
              <a:rPr lang="el-GR" u="sng" dirty="0">
                <a:hlinkClick r:id="rId3">
                  <a:extLst>
                    <a:ext uri="{A12FA001-AC4F-418D-AE19-62706E023703}">
                      <ahyp:hlinkClr xmlns:ahyp="http://schemas.microsoft.com/office/drawing/2018/hyperlinkcolor" val="tx"/>
                    </a:ext>
                  </a:extLst>
                </a:hlinkClick>
              </a:rPr>
              <a:t>@</a:t>
            </a:r>
            <a:r>
              <a:rPr lang="en-US" u="sng" dirty="0" err="1">
                <a:hlinkClick r:id="rId3">
                  <a:extLst>
                    <a:ext uri="{A12FA001-AC4F-418D-AE19-62706E023703}">
                      <ahyp:hlinkClr xmlns:ahyp="http://schemas.microsoft.com/office/drawing/2018/hyperlinkcolor" val="tx"/>
                    </a:ext>
                  </a:extLst>
                </a:hlinkClick>
              </a:rPr>
              <a:t>damt</a:t>
            </a:r>
            <a:r>
              <a:rPr lang="el-GR" u="sng" dirty="0">
                <a:hlinkClick r:id="rId3">
                  <a:extLst>
                    <a:ext uri="{A12FA001-AC4F-418D-AE19-62706E023703}">
                      <ahyp:hlinkClr xmlns:ahyp="http://schemas.microsoft.com/office/drawing/2018/hyperlinkcolor" val="tx"/>
                    </a:ext>
                  </a:extLst>
                </a:hlinkClick>
              </a:rPr>
              <a:t>.</a:t>
            </a:r>
            <a:r>
              <a:rPr lang="en-US" u="sng" dirty="0">
                <a:hlinkClick r:id="rId3">
                  <a:extLst>
                    <a:ext uri="{A12FA001-AC4F-418D-AE19-62706E023703}">
                      <ahyp:hlinkClr xmlns:ahyp="http://schemas.microsoft.com/office/drawing/2018/hyperlinkcolor" val="tx"/>
                    </a:ext>
                  </a:extLst>
                </a:hlinkClick>
              </a:rPr>
              <a:t>gov</a:t>
            </a:r>
            <a:r>
              <a:rPr lang="el-GR" u="sng" dirty="0">
                <a:hlinkClick r:id="rId3">
                  <a:extLst>
                    <a:ext uri="{A12FA001-AC4F-418D-AE19-62706E023703}">
                      <ahyp:hlinkClr xmlns:ahyp="http://schemas.microsoft.com/office/drawing/2018/hyperlinkcolor" val="tx"/>
                    </a:ext>
                  </a:extLst>
                </a:hlinkClick>
              </a:rPr>
              <a:t>.</a:t>
            </a:r>
            <a:r>
              <a:rPr lang="en-US" u="sng" dirty="0">
                <a:hlinkClick r:id="rId3">
                  <a:extLst>
                    <a:ext uri="{A12FA001-AC4F-418D-AE19-62706E023703}">
                      <ahyp:hlinkClr xmlns:ahyp="http://schemas.microsoft.com/office/drawing/2018/hyperlinkcolor" val="tx"/>
                    </a:ext>
                  </a:extLst>
                </a:hlinkClick>
              </a:rPr>
              <a:t>gr </a:t>
            </a:r>
            <a:endParaRPr lang="el-GR" dirty="0"/>
          </a:p>
          <a:p>
            <a:r>
              <a:rPr lang="el-GR" baseline="30000" dirty="0"/>
              <a:t>4 </a:t>
            </a:r>
            <a:r>
              <a:rPr lang="el-GR" dirty="0"/>
              <a:t>Εργαστήριο περιβαλλοντικής Έρευνας και Εκπαίδευσης, ΔΠΘ – </a:t>
            </a:r>
            <a:r>
              <a:rPr lang="en-US" u="sng" dirty="0" err="1">
                <a:hlinkClick r:id="rId4">
                  <a:extLst>
                    <a:ext uri="{A12FA001-AC4F-418D-AE19-62706E023703}">
                      <ahyp:hlinkClr xmlns:ahyp="http://schemas.microsoft.com/office/drawing/2018/hyperlinkcolor" val="tx"/>
                    </a:ext>
                  </a:extLst>
                </a:hlinkClick>
              </a:rPr>
              <a:t>tkebreki</a:t>
            </a:r>
            <a:r>
              <a:rPr lang="el-GR" u="sng" dirty="0">
                <a:hlinkClick r:id="rId4">
                  <a:extLst>
                    <a:ext uri="{A12FA001-AC4F-418D-AE19-62706E023703}">
                      <ahyp:hlinkClr xmlns:ahyp="http://schemas.microsoft.com/office/drawing/2018/hyperlinkcolor" val="tx"/>
                    </a:ext>
                  </a:extLst>
                </a:hlinkClick>
              </a:rPr>
              <a:t>@</a:t>
            </a:r>
            <a:r>
              <a:rPr lang="en-US" u="sng" dirty="0" err="1">
                <a:hlinkClick r:id="rId4">
                  <a:extLst>
                    <a:ext uri="{A12FA001-AC4F-418D-AE19-62706E023703}">
                      <ahyp:hlinkClr xmlns:ahyp="http://schemas.microsoft.com/office/drawing/2018/hyperlinkcolor" val="tx"/>
                    </a:ext>
                  </a:extLst>
                </a:hlinkClick>
              </a:rPr>
              <a:t>eled</a:t>
            </a:r>
            <a:r>
              <a:rPr lang="el-GR" u="sng" dirty="0">
                <a:hlinkClick r:id="rId4">
                  <a:extLst>
                    <a:ext uri="{A12FA001-AC4F-418D-AE19-62706E023703}">
                      <ahyp:hlinkClr xmlns:ahyp="http://schemas.microsoft.com/office/drawing/2018/hyperlinkcolor" val="tx"/>
                    </a:ext>
                  </a:extLst>
                </a:hlinkClick>
              </a:rPr>
              <a:t>.</a:t>
            </a:r>
            <a:r>
              <a:rPr lang="en-US" u="sng" dirty="0" err="1">
                <a:hlinkClick r:id="rId4">
                  <a:extLst>
                    <a:ext uri="{A12FA001-AC4F-418D-AE19-62706E023703}">
                      <ahyp:hlinkClr xmlns:ahyp="http://schemas.microsoft.com/office/drawing/2018/hyperlinkcolor" val="tx"/>
                    </a:ext>
                  </a:extLst>
                </a:hlinkClick>
              </a:rPr>
              <a:t>duth</a:t>
            </a:r>
            <a:r>
              <a:rPr lang="el-GR" u="sng" dirty="0">
                <a:hlinkClick r:id="rId4">
                  <a:extLst>
                    <a:ext uri="{A12FA001-AC4F-418D-AE19-62706E023703}">
                      <ahyp:hlinkClr xmlns:ahyp="http://schemas.microsoft.com/office/drawing/2018/hyperlinkcolor" val="tx"/>
                    </a:ext>
                  </a:extLst>
                </a:hlinkClick>
              </a:rPr>
              <a:t>.</a:t>
            </a:r>
            <a:r>
              <a:rPr lang="en-US" u="sng" dirty="0">
                <a:hlinkClick r:id="rId4">
                  <a:extLst>
                    <a:ext uri="{A12FA001-AC4F-418D-AE19-62706E023703}">
                      <ahyp:hlinkClr xmlns:ahyp="http://schemas.microsoft.com/office/drawing/2018/hyperlinkcolor" val="tx"/>
                    </a:ext>
                  </a:extLst>
                </a:hlinkClick>
              </a:rPr>
              <a:t>gr</a:t>
            </a:r>
            <a:r>
              <a:rPr lang="en-US" u="sng" dirty="0"/>
              <a:t> </a:t>
            </a:r>
            <a:r>
              <a:rPr lang="el-GR" u="sng" dirty="0"/>
              <a:t>,</a:t>
            </a:r>
            <a:endParaRPr lang="el-GR" dirty="0"/>
          </a:p>
          <a:p>
            <a:r>
              <a:rPr lang="el-GR" baseline="30000" dirty="0"/>
              <a:t>5 </a:t>
            </a:r>
            <a:r>
              <a:rPr lang="el-GR" dirty="0"/>
              <a:t>Τμήμα Βιολογίας, Αριστοτέλειο Πανεπιστήμιο Θεσσαλονίκης</a:t>
            </a:r>
          </a:p>
          <a:p>
            <a:r>
              <a:rPr lang="el-GR" dirty="0"/>
              <a:t>*Συγγραφείς για επικοινωνία</a:t>
            </a:r>
          </a:p>
          <a:p>
            <a:endParaRPr lang="en-CY" dirty="0"/>
          </a:p>
        </p:txBody>
      </p:sp>
      <p:grpSp>
        <p:nvGrpSpPr>
          <p:cNvPr id="6" name="Group 5">
            <a:extLst>
              <a:ext uri="{FF2B5EF4-FFF2-40B4-BE49-F238E27FC236}">
                <a16:creationId xmlns:a16="http://schemas.microsoft.com/office/drawing/2014/main" id="{393B64BC-C704-4193-A88E-3DF1F730C744}"/>
              </a:ext>
            </a:extLst>
          </p:cNvPr>
          <p:cNvGrpSpPr/>
          <p:nvPr/>
        </p:nvGrpSpPr>
        <p:grpSpPr>
          <a:xfrm>
            <a:off x="12755936" y="16968542"/>
            <a:ext cx="12083414" cy="4710332"/>
            <a:chOff x="-8539276" y="10587562"/>
            <a:chExt cx="7937182" cy="1019466"/>
          </a:xfrm>
        </p:grpSpPr>
        <p:sp>
          <p:nvSpPr>
            <p:cNvPr id="26" name="TextBox 25">
              <a:extLst>
                <a:ext uri="{FF2B5EF4-FFF2-40B4-BE49-F238E27FC236}">
                  <a16:creationId xmlns:a16="http://schemas.microsoft.com/office/drawing/2014/main" id="{C006B273-398C-4556-A1AC-80B23B4AABB6}"/>
                </a:ext>
              </a:extLst>
            </p:cNvPr>
            <p:cNvSpPr txBox="1"/>
            <p:nvPr/>
          </p:nvSpPr>
          <p:spPr>
            <a:xfrm>
              <a:off x="-8539276" y="10587562"/>
              <a:ext cx="7937182" cy="116572"/>
            </a:xfrm>
            <a:prstGeom prst="rect">
              <a:avLst/>
            </a:prstGeom>
            <a:solidFill>
              <a:srgbClr val="7DB1EB"/>
            </a:solidFill>
            <a:ln>
              <a:solidFill>
                <a:srgbClr val="7DB1EB"/>
              </a:solidFill>
            </a:ln>
          </p:spPr>
          <p:txBody>
            <a:bodyPr wrap="square">
              <a:spAutoFit/>
            </a:bodyPr>
            <a:lstStyle/>
            <a:p>
              <a:pPr marL="375999" algn="just" defTabSz="966858">
                <a:defRPr/>
              </a:pPr>
              <a:r>
                <a:rPr lang="el-GR" sz="2900" b="1" dirty="0">
                  <a:solidFill>
                    <a:srgbClr val="000000"/>
                  </a:solidFill>
                  <a:latin typeface="Calibri" panose="020F0502020204030204"/>
                  <a:ea typeface="Calibri" panose="020F0502020204030204" pitchFamily="34" charset="0"/>
                  <a:cs typeface="Times New Roman" panose="02020603050405020304" pitchFamily="18" charset="0"/>
                </a:rPr>
                <a:t>ΣΥΖΗΤΗΣΗ</a:t>
              </a:r>
              <a:endParaRPr lang="en-US" sz="2900" b="1" dirty="0">
                <a:solidFill>
                  <a:srgbClr val="000000"/>
                </a:solidFill>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A1E2E0F-C2EE-459B-9847-CA02DC3BC34F}"/>
                </a:ext>
              </a:extLst>
            </p:cNvPr>
            <p:cNvSpPr txBox="1"/>
            <p:nvPr/>
          </p:nvSpPr>
          <p:spPr>
            <a:xfrm>
              <a:off x="-8527744" y="10707757"/>
              <a:ext cx="7925650" cy="89927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2821" indent="-512821" algn="just">
                <a:buFont typeface="Arial" panose="020B0604020202020204" pitchFamily="34" charset="0"/>
                <a:buChar char="•"/>
              </a:pPr>
              <a:r>
                <a:rPr lang="el-GR" sz="2200" dirty="0">
                  <a:solidFill>
                    <a:srgbClr val="000000"/>
                  </a:solidFill>
                  <a:ea typeface="Calibri" panose="020F0502020204030204" pitchFamily="34" charset="0"/>
                </a:rPr>
                <a:t>Εποχική διαφοροποίηση της δίαιτας </a:t>
              </a:r>
              <a:r>
                <a:rPr lang="el-GR" sz="2200" dirty="0">
                  <a:solidFill>
                    <a:srgbClr val="000000"/>
                  </a:solidFill>
                  <a:ea typeface="Calibri" panose="020F0502020204030204" pitchFamily="34" charset="0"/>
                  <a:sym typeface="Wingdings" panose="05000000000000000000" pitchFamily="2" charset="2"/>
                </a:rPr>
                <a:t> τ</a:t>
              </a:r>
              <a:r>
                <a:rPr lang="el-GR" sz="2200" dirty="0">
                  <a:solidFill>
                    <a:srgbClr val="000000"/>
                  </a:solidFill>
                  <a:ea typeface="Calibri" panose="020F0502020204030204" pitchFamily="34" charset="0"/>
                </a:rPr>
                <a:t>ο καλοκαίρι επικρατούν τα </a:t>
              </a:r>
              <a:r>
                <a:rPr lang="el-GR" sz="2200" dirty="0" err="1">
                  <a:solidFill>
                    <a:srgbClr val="000000"/>
                  </a:solidFill>
                  <a:ea typeface="Calibri" panose="020F0502020204030204" pitchFamily="34" charset="0"/>
                </a:rPr>
                <a:t>Crustacea</a:t>
              </a:r>
              <a:r>
                <a:rPr lang="el-GR" sz="2200" dirty="0">
                  <a:solidFill>
                    <a:srgbClr val="000000"/>
                  </a:solidFill>
                  <a:ea typeface="Calibri" panose="020F0502020204030204" pitchFamily="34" charset="0"/>
                </a:rPr>
                <a:t> </a:t>
              </a:r>
              <a:r>
                <a:rPr lang="el-GR" sz="2200" dirty="0" err="1">
                  <a:solidFill>
                    <a:srgbClr val="000000"/>
                  </a:solidFill>
                  <a:ea typeface="Calibri" panose="020F0502020204030204" pitchFamily="34" charset="0"/>
                </a:rPr>
                <a:t>Decapoda</a:t>
              </a:r>
              <a:r>
                <a:rPr lang="el-GR" sz="2200" dirty="0">
                  <a:solidFill>
                    <a:srgbClr val="000000"/>
                  </a:solidFill>
                  <a:ea typeface="Calibri" panose="020F0502020204030204" pitchFamily="34" charset="0"/>
                </a:rPr>
                <a:t> (κυρίως καβούρια), ενώ τα </a:t>
              </a:r>
              <a:r>
                <a:rPr lang="el-GR" sz="2200" dirty="0" err="1">
                  <a:solidFill>
                    <a:srgbClr val="000000"/>
                  </a:solidFill>
                  <a:ea typeface="Calibri" panose="020F0502020204030204" pitchFamily="34" charset="0"/>
                </a:rPr>
                <a:t>Polychaeta</a:t>
              </a:r>
              <a:r>
                <a:rPr lang="el-GR" sz="2200" dirty="0">
                  <a:solidFill>
                    <a:srgbClr val="000000"/>
                  </a:solidFill>
                  <a:ea typeface="Calibri" panose="020F0502020204030204" pitchFamily="34" charset="0"/>
                </a:rPr>
                <a:t> είναι η πιο συχνή (F%) και άφθονη (N%) λεία τις άλλες εποχές. </a:t>
              </a:r>
            </a:p>
            <a:p>
              <a:pPr marL="512821" indent="-512821" algn="just">
                <a:buFont typeface="Arial" panose="020B0604020202020204" pitchFamily="34" charset="0"/>
                <a:buChar char="•"/>
              </a:pPr>
              <a:r>
                <a:rPr lang="el-GR" sz="2200" dirty="0">
                  <a:solidFill>
                    <a:srgbClr val="000000"/>
                  </a:solidFill>
                  <a:ea typeface="Calibri" panose="020F0502020204030204" pitchFamily="34" charset="0"/>
                </a:rPr>
                <a:t>Σημαντική κατηγορίας λείας είναι τα </a:t>
              </a:r>
              <a:r>
                <a:rPr lang="el-GR" sz="2200" dirty="0" err="1">
                  <a:solidFill>
                    <a:srgbClr val="000000"/>
                  </a:solidFill>
                  <a:ea typeface="Calibri" panose="020F0502020204030204" pitchFamily="34" charset="0"/>
                </a:rPr>
                <a:t>Mollusca</a:t>
              </a:r>
              <a:r>
                <a:rPr lang="el-GR" sz="2200" dirty="0">
                  <a:solidFill>
                    <a:srgbClr val="000000"/>
                  </a:solidFill>
                  <a:ea typeface="Calibri" panose="020F0502020204030204" pitchFamily="34" charset="0"/>
                </a:rPr>
                <a:t> και κυρίως τα </a:t>
              </a:r>
              <a:r>
                <a:rPr lang="el-GR" sz="2200" dirty="0" err="1">
                  <a:solidFill>
                    <a:srgbClr val="000000"/>
                  </a:solidFill>
                  <a:ea typeface="Calibri" panose="020F0502020204030204" pitchFamily="34" charset="0"/>
                </a:rPr>
                <a:t>Bivalvia</a:t>
              </a:r>
              <a:r>
                <a:rPr lang="el-GR" sz="2200" dirty="0">
                  <a:solidFill>
                    <a:srgbClr val="000000"/>
                  </a:solidFill>
                  <a:ea typeface="Calibri" panose="020F0502020204030204" pitchFamily="34" charset="0"/>
                </a:rPr>
                <a:t>. </a:t>
              </a:r>
            </a:p>
            <a:p>
              <a:pPr marL="512821" indent="-512821" algn="just">
                <a:buFont typeface="Arial" panose="020B0604020202020204" pitchFamily="34" charset="0"/>
                <a:buChar char="•"/>
              </a:pPr>
              <a:r>
                <a:rPr lang="el-GR" sz="2200" dirty="0"/>
                <a:t>Τα υπολείμματα πλαστικού τα οποία βρίσκονται στο περιβάλλον λόγω ρύπανσης, καταναλώνονται τυχαία από το μπλε καβούρι </a:t>
              </a:r>
              <a:r>
                <a:rPr lang="el-GR" sz="2200" dirty="0">
                  <a:sym typeface="Wingdings" panose="05000000000000000000" pitchFamily="2" charset="2"/>
                </a:rPr>
                <a:t></a:t>
              </a:r>
              <a:r>
                <a:rPr lang="el-GR" sz="2200" dirty="0"/>
                <a:t> η ρύπανση με πλαστικό μπορεί να έχει αρνητικές επιδράσεις σε αυτό το είδος αλλά και σε είδη ανώτερων τροφικών επιπέδων τα οποία τρέφονται με τον μπλε κάβουρα όπως έχει διαπιστωθεί και για άλλα είδη καβουριών (3) αλλά και για το ίδιο το μπλε καβούρι (4)</a:t>
              </a:r>
            </a:p>
            <a:p>
              <a:pPr marL="512821" indent="-512821" algn="just">
                <a:buFont typeface="Arial" panose="020B0604020202020204" pitchFamily="34" charset="0"/>
                <a:buChar char="•"/>
              </a:pPr>
              <a:r>
                <a:rPr lang="el-GR" sz="2200" dirty="0">
                  <a:ea typeface="Calibri" panose="020F0502020204030204" pitchFamily="34" charset="0"/>
                  <a:cs typeface="Times New Roman" panose="02020603050405020304" pitchFamily="18" charset="0"/>
                </a:rPr>
                <a:t>Σύμφωνα και με τη βιβλιογραφία, το μπλε καβούρι καταναλώνει μια ευρεία ποικιλία λείας καθιστώντας το έτσι ένα πολύ σημαντικό οικολογικά είδος, αφού η θηρευτική του δραστηριότητα μπορεί να έχει ως συνέπεια, για παράδειγμα, τη διακύμανση της θνησιμότητας των δίθυρων η οποία συχνά συσχετίζεται με την αφθονία του μπλε καβουριού (5)</a:t>
              </a:r>
            </a:p>
          </p:txBody>
        </p:sp>
      </p:grpSp>
      <p:sp>
        <p:nvSpPr>
          <p:cNvPr id="5" name="TextBox 4">
            <a:extLst>
              <a:ext uri="{FF2B5EF4-FFF2-40B4-BE49-F238E27FC236}">
                <a16:creationId xmlns:a16="http://schemas.microsoft.com/office/drawing/2014/main" id="{A1A7F8D3-35FE-4232-B041-3788F622FB7E}"/>
              </a:ext>
            </a:extLst>
          </p:cNvPr>
          <p:cNvSpPr txBox="1"/>
          <p:nvPr/>
        </p:nvSpPr>
        <p:spPr>
          <a:xfrm>
            <a:off x="4" y="174673"/>
            <a:ext cx="25199973" cy="1231106"/>
          </a:xfrm>
          <a:prstGeom prst="rect">
            <a:avLst/>
          </a:prstGeom>
          <a:noFill/>
        </p:spPr>
        <p:txBody>
          <a:bodyPr wrap="square">
            <a:spAutoFit/>
          </a:bodyPr>
          <a:lstStyle/>
          <a:p>
            <a:pPr algn="ctr">
              <a:spcAft>
                <a:spcPts val="1197"/>
              </a:spcAft>
            </a:pPr>
            <a:r>
              <a:rPr lang="el-GR" sz="3200" b="1" dirty="0">
                <a:ea typeface="Calibri" panose="020F0502020204030204" pitchFamily="34" charset="0"/>
                <a:cs typeface="Times New Roman" panose="02020603050405020304" pitchFamily="18" charset="0"/>
              </a:rPr>
              <a:t>Προκαταρκτικά αποτελέσματα της εποχικής δίαιτας του μπλε καβουριού </a:t>
            </a:r>
            <a:r>
              <a:rPr lang="el-GR" sz="3200" b="1" i="1" dirty="0" err="1">
                <a:ea typeface="Calibri" panose="020F0502020204030204" pitchFamily="34" charset="0"/>
                <a:cs typeface="Times New Roman" panose="02020603050405020304" pitchFamily="18" charset="0"/>
              </a:rPr>
              <a:t>Callinectes</a:t>
            </a:r>
            <a:r>
              <a:rPr lang="el-GR" sz="3200" b="1" i="1" dirty="0">
                <a:ea typeface="Calibri" panose="020F0502020204030204" pitchFamily="34" charset="0"/>
                <a:cs typeface="Times New Roman" panose="02020603050405020304" pitchFamily="18" charset="0"/>
              </a:rPr>
              <a:t> </a:t>
            </a:r>
            <a:r>
              <a:rPr lang="el-GR" sz="3200" b="1" i="1" dirty="0" err="1">
                <a:ea typeface="Calibri" panose="020F0502020204030204" pitchFamily="34" charset="0"/>
                <a:cs typeface="Times New Roman" panose="02020603050405020304" pitchFamily="18" charset="0"/>
              </a:rPr>
              <a:t>sapidus</a:t>
            </a:r>
            <a:r>
              <a:rPr lang="el-GR" sz="3200" b="1" i="1" dirty="0">
                <a:ea typeface="Calibri" panose="020F0502020204030204" pitchFamily="34" charset="0"/>
                <a:cs typeface="Times New Roman" panose="02020603050405020304" pitchFamily="18" charset="0"/>
              </a:rPr>
              <a:t> </a:t>
            </a:r>
            <a:r>
              <a:rPr lang="el-GR" sz="3200" b="1" dirty="0">
                <a:ea typeface="Calibri" panose="020F0502020204030204" pitchFamily="34" charset="0"/>
                <a:cs typeface="Times New Roman" panose="02020603050405020304" pitchFamily="18" charset="0"/>
              </a:rPr>
              <a:t>(</a:t>
            </a:r>
            <a:r>
              <a:rPr lang="el-GR" sz="3200" b="1" dirty="0" err="1">
                <a:ea typeface="Calibri" panose="020F0502020204030204" pitchFamily="34" charset="0"/>
                <a:cs typeface="Times New Roman" panose="02020603050405020304" pitchFamily="18" charset="0"/>
              </a:rPr>
              <a:t>Rathbun</a:t>
            </a:r>
            <a:r>
              <a:rPr lang="el-GR" sz="3200" b="1" dirty="0">
                <a:ea typeface="Calibri" panose="020F0502020204030204" pitchFamily="34" charset="0"/>
                <a:cs typeface="Times New Roman" panose="02020603050405020304" pitchFamily="18" charset="0"/>
              </a:rPr>
              <a:t>, 1896) </a:t>
            </a:r>
          </a:p>
          <a:p>
            <a:pPr algn="ctr">
              <a:spcAft>
                <a:spcPts val="1197"/>
              </a:spcAft>
            </a:pPr>
            <a:r>
              <a:rPr lang="el-GR" sz="3200" b="1" dirty="0">
                <a:ea typeface="Calibri" panose="020F0502020204030204" pitchFamily="34" charset="0"/>
                <a:cs typeface="Times New Roman" panose="02020603050405020304" pitchFamily="18" charset="0"/>
              </a:rPr>
              <a:t>από την </a:t>
            </a:r>
            <a:r>
              <a:rPr lang="el-GR" sz="3200" b="1" dirty="0" err="1">
                <a:ea typeface="Calibri" panose="020F0502020204030204" pitchFamily="34" charset="0"/>
                <a:cs typeface="Times New Roman" panose="02020603050405020304" pitchFamily="18" charset="0"/>
              </a:rPr>
              <a:t>εκβολική</a:t>
            </a:r>
            <a:r>
              <a:rPr lang="el-GR" sz="3200" b="1" dirty="0">
                <a:ea typeface="Calibri" panose="020F0502020204030204" pitchFamily="34" charset="0"/>
                <a:cs typeface="Times New Roman" panose="02020603050405020304" pitchFamily="18" charset="0"/>
              </a:rPr>
              <a:t> περιοχή του ποταμού Έβρου (ΒΑ Αιγαίο Πέλαγος)</a:t>
            </a:r>
            <a:endParaRPr lang="en-CY" sz="3200" dirty="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F728F679-9194-4658-B62E-35752998298E}"/>
              </a:ext>
            </a:extLst>
          </p:cNvPr>
          <p:cNvGrpSpPr/>
          <p:nvPr/>
        </p:nvGrpSpPr>
        <p:grpSpPr>
          <a:xfrm>
            <a:off x="382898" y="7231883"/>
            <a:ext cx="12012525" cy="679528"/>
            <a:chOff x="-4591257" y="5548940"/>
            <a:chExt cx="4466311" cy="356137"/>
          </a:xfrm>
        </p:grpSpPr>
        <p:sp>
          <p:nvSpPr>
            <p:cNvPr id="25" name="TextBox 24">
              <a:extLst>
                <a:ext uri="{FF2B5EF4-FFF2-40B4-BE49-F238E27FC236}">
                  <a16:creationId xmlns:a16="http://schemas.microsoft.com/office/drawing/2014/main" id="{49461BAF-26E3-4551-B7F1-B606736D1F6A}"/>
                </a:ext>
              </a:extLst>
            </p:cNvPr>
            <p:cNvSpPr txBox="1"/>
            <p:nvPr/>
          </p:nvSpPr>
          <p:spPr>
            <a:xfrm>
              <a:off x="-4591257" y="5567212"/>
              <a:ext cx="4466311" cy="337865"/>
            </a:xfrm>
            <a:prstGeom prst="rect">
              <a:avLst/>
            </a:prstGeom>
            <a:solidFill>
              <a:srgbClr val="7DB1EB"/>
            </a:solidFill>
            <a:ln>
              <a:solidFill>
                <a:srgbClr val="7DB1EB"/>
              </a:solidFill>
            </a:ln>
          </p:spPr>
          <p:txBody>
            <a:bodyPr wrap="square">
              <a:spAutoFit/>
            </a:bodyPr>
            <a:lstStyle/>
            <a:p>
              <a:pPr algn="just" defTabSz="966858">
                <a:defRPr/>
              </a:pPr>
              <a:endParaRPr lang="en-US" sz="3589" b="1" dirty="0">
                <a:solidFill>
                  <a:srgbClr val="000000"/>
                </a:solidFill>
                <a:latin typeface="Calibri" panose="020F0502020204030204"/>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AC700A20-C513-4A94-A72C-B2FB72A8139A}"/>
                </a:ext>
              </a:extLst>
            </p:cNvPr>
            <p:cNvSpPr txBox="1"/>
            <p:nvPr/>
          </p:nvSpPr>
          <p:spPr>
            <a:xfrm>
              <a:off x="-4533304" y="5548940"/>
              <a:ext cx="2998118" cy="282282"/>
            </a:xfrm>
            <a:prstGeom prst="rect">
              <a:avLst/>
            </a:prstGeom>
            <a:noFill/>
            <a:ln w="12700">
              <a:noFill/>
            </a:ln>
          </p:spPr>
          <p:txBody>
            <a:bodyPr wrap="square">
              <a:spAutoFit/>
            </a:bodyPr>
            <a:lstStyle/>
            <a:p>
              <a:r>
                <a:rPr lang="el-GR" sz="2900" b="1" dirty="0">
                  <a:solidFill>
                    <a:srgbClr val="000000"/>
                  </a:solidFill>
                  <a:cs typeface="Times New Roman" panose="02020603050405020304" pitchFamily="18" charset="0"/>
                </a:rPr>
                <a:t>ΑΠΟΤΕΛΕΣΜΑΤΑ</a:t>
              </a:r>
              <a:endParaRPr lang="en-CY" sz="2900" dirty="0"/>
            </a:p>
          </p:txBody>
        </p:sp>
      </p:grpSp>
      <p:sp>
        <p:nvSpPr>
          <p:cNvPr id="7" name="TextBox 6">
            <a:extLst>
              <a:ext uri="{FF2B5EF4-FFF2-40B4-BE49-F238E27FC236}">
                <a16:creationId xmlns:a16="http://schemas.microsoft.com/office/drawing/2014/main" id="{52860637-9BB5-4B55-9D0F-2610516CBEA4}"/>
              </a:ext>
            </a:extLst>
          </p:cNvPr>
          <p:cNvSpPr txBox="1"/>
          <p:nvPr/>
        </p:nvSpPr>
        <p:spPr>
          <a:xfrm>
            <a:off x="384829" y="3780683"/>
            <a:ext cx="11975265" cy="3108543"/>
          </a:xfrm>
          <a:prstGeom prst="rect">
            <a:avLst/>
          </a:prstGeom>
          <a:solidFill>
            <a:schemeClr val="bg1"/>
          </a:solidFill>
          <a:ln>
            <a:solidFill>
              <a:srgbClr val="5FA0E7"/>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endParaRPr lang="en-US" sz="2200" b="1" dirty="0">
              <a:solidFill>
                <a:srgbClr val="000000"/>
              </a:solidFill>
              <a:ea typeface="Calibri" panose="020F0502020204030204" pitchFamily="34" charset="0"/>
              <a:cs typeface="Times New Roman" panose="02020603050405020304" pitchFamily="18" charset="0"/>
            </a:endParaRPr>
          </a:p>
          <a:p>
            <a:pPr marL="369286" indent="-369286" algn="just">
              <a:spcAft>
                <a:spcPts val="1197"/>
              </a:spcAft>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Το μπλε καβούρι </a:t>
            </a:r>
            <a:r>
              <a:rPr lang="el-GR" sz="2200" i="1" dirty="0" err="1">
                <a:solidFill>
                  <a:srgbClr val="000000"/>
                </a:solidFill>
                <a:ea typeface="Calibri" panose="020F0502020204030204" pitchFamily="34" charset="0"/>
                <a:cs typeface="Times New Roman" panose="02020603050405020304" pitchFamily="18" charset="0"/>
              </a:rPr>
              <a:t>Callinectes</a:t>
            </a:r>
            <a:r>
              <a:rPr lang="el-GR" sz="2200" i="1" dirty="0">
                <a:solidFill>
                  <a:srgbClr val="000000"/>
                </a:solidFill>
                <a:ea typeface="Calibri" panose="020F0502020204030204" pitchFamily="34" charset="0"/>
                <a:cs typeface="Times New Roman" panose="02020603050405020304" pitchFamily="18" charset="0"/>
              </a:rPr>
              <a:t> </a:t>
            </a:r>
            <a:r>
              <a:rPr lang="el-GR" sz="2200" i="1" dirty="0" err="1">
                <a:solidFill>
                  <a:srgbClr val="000000"/>
                </a:solidFill>
                <a:ea typeface="Calibri" panose="020F0502020204030204" pitchFamily="34" charset="0"/>
                <a:cs typeface="Times New Roman" panose="02020603050405020304" pitchFamily="18" charset="0"/>
              </a:rPr>
              <a:t>sapidus</a:t>
            </a:r>
            <a:r>
              <a:rPr lang="el-GR" sz="2200" dirty="0">
                <a:solidFill>
                  <a:srgbClr val="000000"/>
                </a:solidFill>
                <a:ea typeface="Calibri" panose="020F0502020204030204" pitchFamily="34" charset="0"/>
                <a:cs typeface="Times New Roman" panose="02020603050405020304" pitchFamily="18" charset="0"/>
              </a:rPr>
              <a:t>,</a:t>
            </a:r>
            <a:r>
              <a:rPr lang="el-GR" sz="2200" i="1"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είναι ενδημικό είδος του Δ. Ατλαντικού Ωκεανού </a:t>
            </a:r>
            <a:r>
              <a:rPr lang="en-GB"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a:t>
            </a:r>
            <a:r>
              <a:rPr lang="el-GR" sz="2200" dirty="0">
                <a:solidFill>
                  <a:srgbClr val="000000"/>
                </a:solidFill>
                <a:ea typeface="Calibri" panose="020F0502020204030204" pitchFamily="34" charset="0"/>
                <a:cs typeface="Times New Roman" panose="02020603050405020304" pitchFamily="18" charset="0"/>
              </a:rPr>
              <a:t> ένα από τα πιο γνωστά </a:t>
            </a:r>
            <a:r>
              <a:rPr lang="el-GR" sz="2200" dirty="0" err="1">
                <a:solidFill>
                  <a:srgbClr val="000000"/>
                </a:solidFill>
                <a:ea typeface="Calibri" panose="020F0502020204030204" pitchFamily="34" charset="0"/>
                <a:cs typeface="Times New Roman" panose="02020603050405020304" pitchFamily="18" charset="0"/>
              </a:rPr>
              <a:t>xωροκατακτητικά</a:t>
            </a:r>
            <a:r>
              <a:rPr lang="el-GR" sz="2200" dirty="0">
                <a:solidFill>
                  <a:srgbClr val="000000"/>
                </a:solidFill>
                <a:ea typeface="Calibri" panose="020F0502020204030204" pitchFamily="34" charset="0"/>
                <a:cs typeface="Times New Roman" panose="02020603050405020304" pitchFamily="18" charset="0"/>
              </a:rPr>
              <a:t> ξενικά είδη στη Μεσόγειο και στις ελληνικές θάλασσες</a:t>
            </a:r>
            <a:r>
              <a:rPr lang="en-US"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(1)</a:t>
            </a:r>
          </a:p>
          <a:p>
            <a:pPr marL="369286" indent="-369286" algn="just">
              <a:spcAft>
                <a:spcPts val="1197"/>
              </a:spcAft>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Είναι παμφάγο και ευκαιριακός καταναλωτής </a:t>
            </a:r>
            <a:r>
              <a:rPr lang="el-GR"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a:t>
            </a:r>
            <a:r>
              <a:rPr lang="el-GR" sz="2200" dirty="0">
                <a:solidFill>
                  <a:srgbClr val="000000"/>
                </a:solidFill>
                <a:ea typeface="Calibri" panose="020F0502020204030204" pitchFamily="34" charset="0"/>
                <a:cs typeface="Times New Roman" panose="02020603050405020304" pitchFamily="18" charset="0"/>
              </a:rPr>
              <a:t> στο ιθαγενές ενδιαίτημά του τρέφεται με φυτά, ασπόνδυλα και σπονδυλωτά ζώα (2)</a:t>
            </a:r>
          </a:p>
          <a:p>
            <a:pPr marL="369286" indent="-369286" algn="just">
              <a:spcAft>
                <a:spcPts val="1197"/>
              </a:spcAft>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 </a:t>
            </a:r>
            <a:r>
              <a:rPr lang="el-GR" sz="2200" b="1" dirty="0">
                <a:solidFill>
                  <a:srgbClr val="000000"/>
                </a:solidFill>
                <a:ea typeface="Calibri" panose="020F0502020204030204" pitchFamily="34" charset="0"/>
                <a:cs typeface="Times New Roman" panose="02020603050405020304" pitchFamily="18" charset="0"/>
              </a:rPr>
              <a:t>Στόχος: </a:t>
            </a:r>
            <a:r>
              <a:rPr lang="el-GR" sz="2200" dirty="0">
                <a:solidFill>
                  <a:srgbClr val="000000"/>
                </a:solidFill>
                <a:ea typeface="Calibri" panose="020F0502020204030204" pitchFamily="34" charset="0"/>
                <a:cs typeface="Times New Roman" panose="02020603050405020304" pitchFamily="18" charset="0"/>
              </a:rPr>
              <a:t>προκαταρκτική</a:t>
            </a:r>
            <a:r>
              <a:rPr lang="el-GR" sz="2200" b="1"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μελέτη της δίαιτας του μπλε καβουριού από τη λιμνοθάλασσα </a:t>
            </a:r>
            <a:r>
              <a:rPr lang="el-GR" sz="2200" dirty="0" err="1">
                <a:solidFill>
                  <a:srgbClr val="000000"/>
                </a:solidFill>
                <a:ea typeface="Calibri" panose="020F0502020204030204" pitchFamily="34" charset="0"/>
                <a:cs typeface="Times New Roman" panose="02020603050405020304" pitchFamily="18" charset="0"/>
              </a:rPr>
              <a:t>Μονολίμνη</a:t>
            </a:r>
            <a:r>
              <a:rPr lang="el-GR" sz="2200" dirty="0">
                <a:solidFill>
                  <a:srgbClr val="000000"/>
                </a:solidFill>
                <a:ea typeface="Calibri" panose="020F0502020204030204" pitchFamily="34" charset="0"/>
                <a:cs typeface="Times New Roman" panose="02020603050405020304" pitchFamily="18" charset="0"/>
              </a:rPr>
              <a:t> (</a:t>
            </a:r>
            <a:r>
              <a:rPr lang="el-GR" sz="2200" dirty="0" err="1">
                <a:solidFill>
                  <a:srgbClr val="000000"/>
                </a:solidFill>
                <a:ea typeface="Calibri" panose="020F0502020204030204" pitchFamily="34" charset="0"/>
                <a:cs typeface="Times New Roman" panose="02020603050405020304" pitchFamily="18" charset="0"/>
              </a:rPr>
              <a:t>εκβολική</a:t>
            </a:r>
            <a:r>
              <a:rPr lang="el-GR" sz="2200" dirty="0">
                <a:solidFill>
                  <a:srgbClr val="000000"/>
                </a:solidFill>
                <a:ea typeface="Calibri" panose="020F0502020204030204" pitchFamily="34" charset="0"/>
                <a:cs typeface="Times New Roman" panose="02020603050405020304" pitchFamily="18" charset="0"/>
              </a:rPr>
              <a:t> περιοχή του π. Έβρου) και την παρακείμενη παράκτια θαλάσσια περιοχή, μέσω της ανάλυσης του στομαχικού του περιεχομένου</a:t>
            </a:r>
            <a:endParaRPr lang="en-CY" sz="2200" dirty="0">
              <a:solidFill>
                <a:srgbClr val="000000"/>
              </a:solidFill>
              <a:cs typeface="Times New Roman" panose="02020603050405020304" pitchFamily="18" charset="0"/>
            </a:endParaRPr>
          </a:p>
        </p:txBody>
      </p:sp>
      <p:sp>
        <p:nvSpPr>
          <p:cNvPr id="24" name="TextBox 23">
            <a:extLst>
              <a:ext uri="{FF2B5EF4-FFF2-40B4-BE49-F238E27FC236}">
                <a16:creationId xmlns:a16="http://schemas.microsoft.com/office/drawing/2014/main" id="{CEDF53C1-2E8E-473C-BB71-4A896A858F84}"/>
              </a:ext>
            </a:extLst>
          </p:cNvPr>
          <p:cNvSpPr txBox="1"/>
          <p:nvPr/>
        </p:nvSpPr>
        <p:spPr>
          <a:xfrm>
            <a:off x="384832" y="3552237"/>
            <a:ext cx="12001066" cy="538609"/>
          </a:xfrm>
          <a:prstGeom prst="rect">
            <a:avLst/>
          </a:prstGeom>
          <a:solidFill>
            <a:srgbClr val="7DB1EB"/>
          </a:solidFill>
          <a:ln>
            <a:solidFill>
              <a:srgbClr val="7DB1EB"/>
            </a:solidFill>
          </a:ln>
        </p:spPr>
        <p:txBody>
          <a:bodyPr wrap="square">
            <a:spAutoFit/>
          </a:bodyPr>
          <a:lstStyle/>
          <a:p>
            <a:pPr algn="just" defTabSz="966858">
              <a:defRPr/>
            </a:pPr>
            <a:r>
              <a:rPr lang="el-GR" sz="2900" b="1" dirty="0">
                <a:solidFill>
                  <a:srgbClr val="000000"/>
                </a:solidFill>
                <a:latin typeface="Calibri" panose="020F0502020204030204"/>
                <a:ea typeface="Calibri" panose="020F0502020204030204" pitchFamily="34" charset="0"/>
                <a:cs typeface="Times New Roman" panose="02020603050405020304" pitchFamily="18" charset="0"/>
              </a:rPr>
              <a:t>ΕΙΣΑΓΩΓΗ</a:t>
            </a:r>
            <a:endParaRPr lang="en-US" sz="2900" b="1" dirty="0">
              <a:solidFill>
                <a:srgbClr val="000000"/>
              </a:solidFill>
              <a:latin typeface="Calibri" panose="020F0502020204030204"/>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3BECC924-BCCC-49E2-AD39-603DA6066428}"/>
              </a:ext>
            </a:extLst>
          </p:cNvPr>
          <p:cNvSpPr txBox="1"/>
          <p:nvPr/>
        </p:nvSpPr>
        <p:spPr>
          <a:xfrm>
            <a:off x="1516372" y="29996225"/>
            <a:ext cx="8048150" cy="923330"/>
          </a:xfrm>
          <a:prstGeom prst="rect">
            <a:avLst/>
          </a:prstGeom>
          <a:solidFill>
            <a:schemeClr val="accent5">
              <a:lumMod val="20000"/>
              <a:lumOff val="80000"/>
            </a:schemeClr>
          </a:solidFill>
        </p:spPr>
        <p:txBody>
          <a:bodyPr wrap="square" rtlCol="0">
            <a:spAutoFit/>
          </a:bodyPr>
          <a:lstStyle/>
          <a:p>
            <a:r>
              <a:rPr lang="el-GR" dirty="0" err="1"/>
              <a:t>Εικ</a:t>
            </a:r>
            <a:r>
              <a:rPr lang="el-GR" dirty="0"/>
              <a:t>. 6. Συχνότητα εμφάνισης (</a:t>
            </a:r>
            <a:r>
              <a:rPr lang="en-US" dirty="0"/>
              <a:t>F%), </a:t>
            </a:r>
            <a:r>
              <a:rPr lang="el-GR" dirty="0"/>
              <a:t>αφθονίας (Ν%) και συνολικού βάρους λείας (</a:t>
            </a:r>
            <a:r>
              <a:rPr lang="en-US" dirty="0"/>
              <a:t>W%), </a:t>
            </a:r>
            <a:r>
              <a:rPr lang="el-GR" dirty="0"/>
              <a:t>που υπολογίστηκαν συγκεντρωτικά για τα στομάχια του μπλε καβουριού που εξετάστηκαν. </a:t>
            </a:r>
            <a:r>
              <a:rPr lang="el-GR" dirty="0">
                <a:solidFill>
                  <a:srgbClr val="000000"/>
                </a:solidFill>
                <a:ea typeface="Calibri" panose="020F0502020204030204" pitchFamily="34" charset="0"/>
                <a:cs typeface="Times New Roman" panose="02020603050405020304" pitchFamily="18" charset="0"/>
              </a:rPr>
              <a:t>Κατηγορίες λείας ίδιες με </a:t>
            </a:r>
            <a:r>
              <a:rPr lang="el-GR" dirty="0" err="1">
                <a:solidFill>
                  <a:srgbClr val="000000"/>
                </a:solidFill>
                <a:ea typeface="Calibri" panose="020F0502020204030204" pitchFamily="34" charset="0"/>
                <a:cs typeface="Times New Roman" panose="02020603050405020304" pitchFamily="18" charset="0"/>
              </a:rPr>
              <a:t>Εικ</a:t>
            </a:r>
            <a:r>
              <a:rPr lang="el-GR" dirty="0">
                <a:solidFill>
                  <a:srgbClr val="000000"/>
                </a:solidFill>
                <a:ea typeface="Calibri" panose="020F0502020204030204" pitchFamily="34" charset="0"/>
                <a:cs typeface="Times New Roman" panose="02020603050405020304" pitchFamily="18" charset="0"/>
              </a:rPr>
              <a:t>. 1. </a:t>
            </a:r>
            <a:endParaRPr lang="en-CY" i="1" dirty="0"/>
          </a:p>
        </p:txBody>
      </p:sp>
      <p:grpSp>
        <p:nvGrpSpPr>
          <p:cNvPr id="18" name="Group 17">
            <a:extLst>
              <a:ext uri="{FF2B5EF4-FFF2-40B4-BE49-F238E27FC236}">
                <a16:creationId xmlns:a16="http://schemas.microsoft.com/office/drawing/2014/main" id="{D1A5B706-43F4-42AD-8378-50AC8DC6EACF}"/>
              </a:ext>
            </a:extLst>
          </p:cNvPr>
          <p:cNvGrpSpPr/>
          <p:nvPr/>
        </p:nvGrpSpPr>
        <p:grpSpPr>
          <a:xfrm>
            <a:off x="1502035" y="11278401"/>
            <a:ext cx="8068855" cy="6138523"/>
            <a:chOff x="145866" y="9600792"/>
            <a:chExt cx="4666709" cy="3416137"/>
          </a:xfrm>
        </p:grpSpPr>
        <p:sp>
          <p:nvSpPr>
            <p:cNvPr id="4" name="TextBox 3">
              <a:extLst>
                <a:ext uri="{FF2B5EF4-FFF2-40B4-BE49-F238E27FC236}">
                  <a16:creationId xmlns:a16="http://schemas.microsoft.com/office/drawing/2014/main" id="{25284D93-3A63-4846-ABBE-C20759B1E208}"/>
                </a:ext>
              </a:extLst>
            </p:cNvPr>
            <p:cNvSpPr txBox="1"/>
            <p:nvPr/>
          </p:nvSpPr>
          <p:spPr>
            <a:xfrm>
              <a:off x="145866" y="12503088"/>
              <a:ext cx="4629333" cy="513841"/>
            </a:xfrm>
            <a:prstGeom prst="rect">
              <a:avLst/>
            </a:prstGeom>
            <a:solidFill>
              <a:schemeClr val="accent5">
                <a:lumMod val="20000"/>
                <a:lumOff val="80000"/>
              </a:schemeClr>
            </a:solidFill>
          </p:spPr>
          <p:txBody>
            <a:bodyPr wrap="square" rtlCol="0">
              <a:spAutoFit/>
            </a:bodyPr>
            <a:lstStyle/>
            <a:p>
              <a:pPr algn="just"/>
              <a:r>
                <a:rPr lang="el-GR" dirty="0" err="1"/>
                <a:t>Εικ</a:t>
              </a:r>
              <a:r>
                <a:rPr lang="el-GR" dirty="0"/>
                <a:t>. 4. Συχνότητα εμφάνισης λείας (</a:t>
              </a:r>
              <a:r>
                <a:rPr lang="en-GB" dirty="0"/>
                <a:t>F%) </a:t>
              </a:r>
              <a:r>
                <a:rPr lang="el-GR" dirty="0"/>
                <a:t>στα στομάχια του μπλε καβουριού για το φθινόπωρο, την άνοιξη και  καλοκαίρι του 2021. </a:t>
              </a:r>
              <a:r>
                <a:rPr lang="en-GB" dirty="0"/>
                <a:t>CR-De: Crustacea Decapoda, MO: Mollusca, Bi: Bivalvia, Po: Polychaeta, Pi: Pisces, AL: Algae.</a:t>
              </a:r>
            </a:p>
          </p:txBody>
        </p:sp>
        <p:graphicFrame>
          <p:nvGraphicFramePr>
            <p:cNvPr id="28" name="Chart 27">
              <a:extLst>
                <a:ext uri="{FF2B5EF4-FFF2-40B4-BE49-F238E27FC236}">
                  <a16:creationId xmlns:a16="http://schemas.microsoft.com/office/drawing/2014/main" id="{71D57607-9B0F-4C79-8BAB-2E6B2B796677}"/>
                </a:ext>
              </a:extLst>
            </p:cNvPr>
            <p:cNvGraphicFramePr>
              <a:graphicFrameLocks/>
            </p:cNvGraphicFramePr>
            <p:nvPr>
              <p:extLst>
                <p:ext uri="{D42A27DB-BD31-4B8C-83A1-F6EECF244321}">
                  <p14:modId xmlns:p14="http://schemas.microsoft.com/office/powerpoint/2010/main" val="1926479539"/>
                </p:ext>
              </p:extLst>
            </p:nvPr>
          </p:nvGraphicFramePr>
          <p:xfrm>
            <a:off x="145866" y="9600792"/>
            <a:ext cx="4666709" cy="2818656"/>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1" name="Group 10">
            <a:extLst>
              <a:ext uri="{FF2B5EF4-FFF2-40B4-BE49-F238E27FC236}">
                <a16:creationId xmlns:a16="http://schemas.microsoft.com/office/drawing/2014/main" id="{19C01A83-F510-4633-BBDF-FAC1FCA19B56}"/>
              </a:ext>
            </a:extLst>
          </p:cNvPr>
          <p:cNvGrpSpPr/>
          <p:nvPr/>
        </p:nvGrpSpPr>
        <p:grpSpPr>
          <a:xfrm>
            <a:off x="1453140" y="22961321"/>
            <a:ext cx="8282796" cy="948933"/>
            <a:chOff x="223672" y="13634784"/>
            <a:chExt cx="4568735" cy="1391467"/>
          </a:xfrm>
        </p:grpSpPr>
        <p:sp>
          <p:nvSpPr>
            <p:cNvPr id="34" name="Rectangle 33">
              <a:extLst>
                <a:ext uri="{FF2B5EF4-FFF2-40B4-BE49-F238E27FC236}">
                  <a16:creationId xmlns:a16="http://schemas.microsoft.com/office/drawing/2014/main" id="{5933577B-5442-4DBE-992C-8EEBE65780B5}"/>
                </a:ext>
              </a:extLst>
            </p:cNvPr>
            <p:cNvSpPr/>
            <p:nvPr/>
          </p:nvSpPr>
          <p:spPr>
            <a:xfrm>
              <a:off x="262219" y="13644800"/>
              <a:ext cx="4439307" cy="138145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8100" u="sng" dirty="0"/>
            </a:p>
          </p:txBody>
        </p:sp>
        <p:sp>
          <p:nvSpPr>
            <p:cNvPr id="10" name="TextBox 9">
              <a:extLst>
                <a:ext uri="{FF2B5EF4-FFF2-40B4-BE49-F238E27FC236}">
                  <a16:creationId xmlns:a16="http://schemas.microsoft.com/office/drawing/2014/main" id="{F7A7DA39-BD82-4DE7-A037-24DB4C80DDA9}"/>
                </a:ext>
              </a:extLst>
            </p:cNvPr>
            <p:cNvSpPr txBox="1"/>
            <p:nvPr/>
          </p:nvSpPr>
          <p:spPr>
            <a:xfrm>
              <a:off x="223672" y="13634784"/>
              <a:ext cx="4568735" cy="947747"/>
            </a:xfrm>
            <a:prstGeom prst="rect">
              <a:avLst/>
            </a:prstGeom>
            <a:noFill/>
            <a:ln>
              <a:noFill/>
            </a:ln>
          </p:spPr>
          <p:txBody>
            <a:bodyPr wrap="square" rtlCol="0">
              <a:spAutoFit/>
            </a:bodyPr>
            <a:lstStyle/>
            <a:p>
              <a:pPr>
                <a:buClr>
                  <a:srgbClr val="00B0F0"/>
                </a:buClr>
              </a:pPr>
              <a:r>
                <a:rPr lang="el-GR" dirty="0" err="1">
                  <a:solidFill>
                    <a:srgbClr val="000000"/>
                  </a:solidFill>
                  <a:ea typeface="Calibri" panose="020F0502020204030204" pitchFamily="34" charset="0"/>
                  <a:cs typeface="Times New Roman" panose="02020603050405020304" pitchFamily="18" charset="0"/>
                </a:rPr>
                <a:t>Εικ</a:t>
              </a:r>
              <a:r>
                <a:rPr lang="el-GR" dirty="0">
                  <a:solidFill>
                    <a:srgbClr val="000000"/>
                  </a:solidFill>
                  <a:ea typeface="Calibri" panose="020F0502020204030204" pitchFamily="34" charset="0"/>
                  <a:cs typeface="Times New Roman" panose="02020603050405020304" pitchFamily="18" charset="0"/>
                </a:rPr>
                <a:t>. 5. Αφθονία λείας (Ν%) που βρέθηκε στα στομάχια του μπλε καβουριού για το φθινόπωρο, την άνοιξη και  καλοκαίρι του 2021. Κατηγορίες λείας ίδιες με </a:t>
              </a:r>
              <a:r>
                <a:rPr lang="el-GR" dirty="0" err="1">
                  <a:solidFill>
                    <a:srgbClr val="000000"/>
                  </a:solidFill>
                  <a:ea typeface="Calibri" panose="020F0502020204030204" pitchFamily="34" charset="0"/>
                  <a:cs typeface="Times New Roman" panose="02020603050405020304" pitchFamily="18" charset="0"/>
                </a:rPr>
                <a:t>εικ</a:t>
              </a:r>
              <a:r>
                <a:rPr lang="el-GR" dirty="0">
                  <a:solidFill>
                    <a:srgbClr val="000000"/>
                  </a:solidFill>
                  <a:ea typeface="Calibri" panose="020F0502020204030204" pitchFamily="34" charset="0"/>
                  <a:cs typeface="Times New Roman" panose="02020603050405020304" pitchFamily="18" charset="0"/>
                </a:rPr>
                <a:t>. 1.</a:t>
              </a:r>
            </a:p>
          </p:txBody>
        </p:sp>
      </p:grpSp>
      <p:graphicFrame>
        <p:nvGraphicFramePr>
          <p:cNvPr id="29" name="Chart 28">
            <a:extLst>
              <a:ext uri="{FF2B5EF4-FFF2-40B4-BE49-F238E27FC236}">
                <a16:creationId xmlns:a16="http://schemas.microsoft.com/office/drawing/2014/main" id="{53A6F9FF-2676-47A2-8061-5A0978B00A76}"/>
              </a:ext>
            </a:extLst>
          </p:cNvPr>
          <p:cNvGraphicFramePr>
            <a:graphicFrameLocks/>
          </p:cNvGraphicFramePr>
          <p:nvPr>
            <p:extLst>
              <p:ext uri="{D42A27DB-BD31-4B8C-83A1-F6EECF244321}">
                <p14:modId xmlns:p14="http://schemas.microsoft.com/office/powerpoint/2010/main" val="3569447562"/>
              </p:ext>
            </p:extLst>
          </p:nvPr>
        </p:nvGraphicFramePr>
        <p:xfrm>
          <a:off x="1527434" y="17905932"/>
          <a:ext cx="8043456" cy="49683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350A26CA-6BBF-4A12-B239-31AF2E85C6B4}"/>
              </a:ext>
            </a:extLst>
          </p:cNvPr>
          <p:cNvGraphicFramePr>
            <a:graphicFrameLocks/>
          </p:cNvGraphicFramePr>
          <p:nvPr>
            <p:extLst>
              <p:ext uri="{D42A27DB-BD31-4B8C-83A1-F6EECF244321}">
                <p14:modId xmlns:p14="http://schemas.microsoft.com/office/powerpoint/2010/main" val="1141748373"/>
              </p:ext>
            </p:extLst>
          </p:nvPr>
        </p:nvGraphicFramePr>
        <p:xfrm>
          <a:off x="1516372" y="24765769"/>
          <a:ext cx="8048151" cy="5143877"/>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11">
            <a:extLst>
              <a:ext uri="{FF2B5EF4-FFF2-40B4-BE49-F238E27FC236}">
                <a16:creationId xmlns:a16="http://schemas.microsoft.com/office/drawing/2014/main" id="{AE735FB7-B6FC-4BDE-88B5-4C4A617C24D5}"/>
              </a:ext>
            </a:extLst>
          </p:cNvPr>
          <p:cNvSpPr/>
          <p:nvPr/>
        </p:nvSpPr>
        <p:spPr>
          <a:xfrm>
            <a:off x="237037" y="31673518"/>
            <a:ext cx="12047285" cy="769441"/>
          </a:xfrm>
          <a:prstGeom prst="rect">
            <a:avLst/>
          </a:prstGeom>
          <a:solidFill>
            <a:schemeClr val="bg1"/>
          </a:solidFill>
        </p:spPr>
        <p:txBody>
          <a:bodyPr wrap="square">
            <a:spAutoFit/>
          </a:bodyPr>
          <a:lstStyle/>
          <a:p>
            <a:pPr marL="369286" indent="-369286" algn="just">
              <a:buClr>
                <a:schemeClr val="tx1"/>
              </a:buClr>
              <a:buFont typeface="Arial" panose="020B0604020202020204" pitchFamily="34" charset="0"/>
              <a:buChar char="•"/>
            </a:pPr>
            <a:r>
              <a:rPr lang="el-GR" sz="2200" dirty="0"/>
              <a:t>Σε 85 στομάχια (περίπου το 64%) βρέθηκαν υπολείμματα πλαστικού </a:t>
            </a:r>
            <a:r>
              <a:rPr lang="el-GR" sz="2200" dirty="0">
                <a:sym typeface="Wingdings" panose="05000000000000000000" pitchFamily="2" charset="2"/>
              </a:rPr>
              <a:t></a:t>
            </a:r>
            <a:r>
              <a:rPr lang="el-GR" sz="2200" dirty="0"/>
              <a:t> Η πλειοψηφία αυτών είχαν σχετικά μικρό μέγεθος, όμως βρέθηκαν, αν και πιο αραιά, μεγαλύτερα κομμάτια πλαστικού</a:t>
            </a:r>
            <a:endParaRPr lang="en-US" sz="2200" dirty="0">
              <a:solidFill>
                <a:srgbClr val="000000"/>
              </a:solidFill>
              <a:ea typeface="Calibri" panose="020F0502020204030204" pitchFamily="34" charset="0"/>
            </a:endParaRPr>
          </a:p>
        </p:txBody>
      </p:sp>
      <p:pic>
        <p:nvPicPr>
          <p:cNvPr id="1026" name="Picture 2" descr="Ενσωματωμένη εικόνα">
            <a:extLst>
              <a:ext uri="{FF2B5EF4-FFF2-40B4-BE49-F238E27FC236}">
                <a16:creationId xmlns:a16="http://schemas.microsoft.com/office/drawing/2014/main" id="{74D3E301-CE14-4BC9-8A26-0E4C74AE242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4924"/>
          <a:stretch/>
        </p:blipFill>
        <p:spPr bwMode="auto">
          <a:xfrm>
            <a:off x="14893032" y="34087005"/>
            <a:ext cx="10077507" cy="167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A40A8E9E-7D03-4DBF-8E5F-3AB227036732}"/>
              </a:ext>
            </a:extLst>
          </p:cNvPr>
          <p:cNvSpPr/>
          <p:nvPr/>
        </p:nvSpPr>
        <p:spPr>
          <a:xfrm>
            <a:off x="12723693" y="23130963"/>
            <a:ext cx="12211469" cy="4493538"/>
          </a:xfrm>
          <a:prstGeom prst="rect">
            <a:avLst/>
          </a:prstGeom>
          <a:solidFill>
            <a:schemeClr val="bg1"/>
          </a:solidFill>
        </p:spPr>
        <p:txBody>
          <a:bodyPr wrap="square">
            <a:spAutoFit/>
          </a:bodyPr>
          <a:lstStyle/>
          <a:p>
            <a:pPr marL="386073" indent="-386073" algn="just">
              <a:buClr>
                <a:schemeClr val="tx1"/>
              </a:buClr>
              <a:buAutoNum type="arabicPeriod"/>
            </a:pPr>
            <a:r>
              <a:rPr lang="en-GB" sz="2200" dirty="0" err="1">
                <a:solidFill>
                  <a:srgbClr val="000000"/>
                </a:solidFill>
                <a:ea typeface="Calibri" panose="020F0502020204030204" pitchFamily="34" charset="0"/>
                <a:cs typeface="Times New Roman" panose="02020603050405020304" pitchFamily="18" charset="0"/>
              </a:rPr>
              <a:t>Kevrekidis</a:t>
            </a:r>
            <a:r>
              <a:rPr lang="en-GB"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Κ, </a:t>
            </a:r>
            <a:r>
              <a:rPr lang="en-GB" sz="2200" dirty="0">
                <a:solidFill>
                  <a:srgbClr val="000000"/>
                </a:solidFill>
                <a:ea typeface="Calibri" panose="020F0502020204030204" pitchFamily="34" charset="0"/>
                <a:cs typeface="Times New Roman" panose="02020603050405020304" pitchFamily="18" charset="0"/>
              </a:rPr>
              <a:t>Antoniadou C (2018) Abundance and population structure of the blue crab </a:t>
            </a:r>
            <a:r>
              <a:rPr lang="en-GB" sz="2200" i="1" dirty="0">
                <a:solidFill>
                  <a:srgbClr val="000000"/>
                </a:solidFill>
                <a:ea typeface="Calibri" panose="020F0502020204030204" pitchFamily="34" charset="0"/>
                <a:cs typeface="Times New Roman" panose="02020603050405020304" pitchFamily="18" charset="0"/>
              </a:rPr>
              <a:t>Callinectes sapidus </a:t>
            </a:r>
            <a:r>
              <a:rPr lang="en-GB" sz="2200" dirty="0">
                <a:solidFill>
                  <a:srgbClr val="000000"/>
                </a:solidFill>
                <a:ea typeface="Calibri" panose="020F0502020204030204" pitchFamily="34" charset="0"/>
                <a:cs typeface="Times New Roman" panose="02020603050405020304" pitchFamily="18" charset="0"/>
              </a:rPr>
              <a:t>(Decapoda, Portunidae) in </a:t>
            </a:r>
            <a:r>
              <a:rPr lang="en-GB" sz="2200" dirty="0" err="1">
                <a:solidFill>
                  <a:srgbClr val="000000"/>
                </a:solidFill>
                <a:ea typeface="Calibri" panose="020F0502020204030204" pitchFamily="34" charset="0"/>
                <a:cs typeface="Times New Roman" panose="02020603050405020304" pitchFamily="18" charset="0"/>
              </a:rPr>
              <a:t>Thermaikos</a:t>
            </a:r>
            <a:r>
              <a:rPr lang="en-GB" sz="2200" dirty="0">
                <a:solidFill>
                  <a:srgbClr val="000000"/>
                </a:solidFill>
                <a:ea typeface="Calibri" panose="020F0502020204030204" pitchFamily="34" charset="0"/>
                <a:cs typeface="Times New Roman" panose="02020603050405020304" pitchFamily="18" charset="0"/>
              </a:rPr>
              <a:t> Gulf (</a:t>
            </a:r>
            <a:r>
              <a:rPr lang="en-GB" sz="2200" dirty="0" err="1">
                <a:solidFill>
                  <a:srgbClr val="000000"/>
                </a:solidFill>
                <a:ea typeface="Calibri" panose="020F0502020204030204" pitchFamily="34" charset="0"/>
                <a:cs typeface="Times New Roman" panose="02020603050405020304" pitchFamily="18" charset="0"/>
              </a:rPr>
              <a:t>Methoni</a:t>
            </a:r>
            <a:r>
              <a:rPr lang="en-GB" sz="2200" dirty="0">
                <a:solidFill>
                  <a:srgbClr val="000000"/>
                </a:solidFill>
                <a:ea typeface="Calibri" panose="020F0502020204030204" pitchFamily="34" charset="0"/>
                <a:cs typeface="Times New Roman" panose="02020603050405020304" pitchFamily="18" charset="0"/>
              </a:rPr>
              <a:t> Bay), northern Aegean Sea. </a:t>
            </a:r>
            <a:r>
              <a:rPr lang="en-GB" sz="2200" i="1" dirty="0" err="1">
                <a:solidFill>
                  <a:srgbClr val="000000"/>
                </a:solidFill>
                <a:ea typeface="Calibri" panose="020F0502020204030204" pitchFamily="34" charset="0"/>
                <a:cs typeface="Times New Roman" panose="02020603050405020304" pitchFamily="18" charset="0"/>
              </a:rPr>
              <a:t>Crustaceana</a:t>
            </a:r>
            <a:r>
              <a:rPr lang="en-GB" sz="2200" dirty="0">
                <a:solidFill>
                  <a:srgbClr val="000000"/>
                </a:solidFill>
                <a:ea typeface="Calibri" panose="020F0502020204030204" pitchFamily="34" charset="0"/>
                <a:cs typeface="Times New Roman" panose="02020603050405020304" pitchFamily="18" charset="0"/>
              </a:rPr>
              <a:t> 69: 641-657.</a:t>
            </a:r>
            <a:endParaRPr lang="el-GR" sz="2200" dirty="0">
              <a:solidFill>
                <a:srgbClr val="000000"/>
              </a:solidFill>
              <a:ea typeface="Calibri" panose="020F0502020204030204" pitchFamily="34" charset="0"/>
              <a:cs typeface="Times New Roman" panose="02020603050405020304" pitchFamily="18" charset="0"/>
            </a:endParaRPr>
          </a:p>
          <a:p>
            <a:pPr marL="386073" indent="-386073" algn="just">
              <a:buClr>
                <a:schemeClr val="tx1"/>
              </a:buClr>
              <a:buFontTx/>
              <a:buAutoNum type="arabicPeriod"/>
            </a:pPr>
            <a:r>
              <a:rPr lang="en-US" sz="2200" dirty="0"/>
              <a:t>Seitz RD, Knick KE, Westphal M (2011) Diet Selectivity of Juvenile Blue Crabs (</a:t>
            </a:r>
            <a:r>
              <a:rPr lang="en-US" sz="2200" i="1" dirty="0"/>
              <a:t>Callinectes sapidus</a:t>
            </a:r>
            <a:r>
              <a:rPr lang="en-US" sz="2200" dirty="0"/>
              <a:t>) in Chesapeake Bay</a:t>
            </a:r>
            <a:r>
              <a:rPr lang="en-US" sz="2200" i="1" dirty="0"/>
              <a:t>. Integrative and Comparative Biology</a:t>
            </a:r>
            <a:r>
              <a:rPr lang="en-US" sz="2200" dirty="0"/>
              <a:t>, 51(4), 598-607.</a:t>
            </a:r>
            <a:endParaRPr lang="el-GR" sz="2200" dirty="0"/>
          </a:p>
          <a:p>
            <a:pPr marL="386073" indent="-386073" algn="just">
              <a:buClr>
                <a:schemeClr val="tx1"/>
              </a:buClr>
              <a:buAutoNum type="arabicPeriod"/>
            </a:pPr>
            <a:r>
              <a:rPr lang="en-GB" sz="2200" dirty="0" err="1"/>
              <a:t>Wójcik-Fudalewska</a:t>
            </a:r>
            <a:r>
              <a:rPr lang="en-GB" sz="2200" dirty="0"/>
              <a:t> D, </a:t>
            </a:r>
            <a:r>
              <a:rPr lang="en-GB" sz="2200" dirty="0" err="1"/>
              <a:t>Normant-Saremba</a:t>
            </a:r>
            <a:r>
              <a:rPr lang="en-GB" sz="2200" dirty="0"/>
              <a:t> M, </a:t>
            </a:r>
            <a:r>
              <a:rPr lang="en-GB" sz="2200" dirty="0" err="1"/>
              <a:t>Anastácio</a:t>
            </a:r>
            <a:r>
              <a:rPr lang="en-GB" sz="2200" dirty="0"/>
              <a:t> P (2016) Occurrence of plastic debris in the stomach of the invasive crab </a:t>
            </a:r>
            <a:r>
              <a:rPr lang="en-GB" sz="2200" i="1" dirty="0" err="1"/>
              <a:t>Eriocheir</a:t>
            </a:r>
            <a:r>
              <a:rPr lang="en-GB" sz="2200" i="1" dirty="0"/>
              <a:t> sinensis</a:t>
            </a:r>
            <a:r>
              <a:rPr lang="en-GB" sz="2200" dirty="0"/>
              <a:t>. </a:t>
            </a:r>
            <a:r>
              <a:rPr lang="en-GB" sz="2200" i="1" dirty="0"/>
              <a:t>Marine Pollution Bulletin </a:t>
            </a:r>
            <a:r>
              <a:rPr lang="en-GB" sz="2200" dirty="0"/>
              <a:t>113: 306-311.</a:t>
            </a:r>
            <a:endParaRPr lang="el-GR" sz="2200" dirty="0"/>
          </a:p>
          <a:p>
            <a:pPr marL="386073" indent="-386073" algn="just">
              <a:buClr>
                <a:schemeClr val="tx1"/>
              </a:buClr>
              <a:buAutoNum type="arabicPeriod"/>
            </a:pPr>
            <a:r>
              <a:rPr lang="en-US" sz="2200" dirty="0"/>
              <a:t>Renzi M, </a:t>
            </a:r>
            <a:r>
              <a:rPr lang="en-US" sz="2200" dirty="0" err="1"/>
              <a:t>Cilenti</a:t>
            </a:r>
            <a:r>
              <a:rPr lang="en-US" sz="2200" dirty="0"/>
              <a:t> L, Scirocco T, </a:t>
            </a:r>
            <a:r>
              <a:rPr lang="en-US" sz="2200" dirty="0" err="1"/>
              <a:t>Grazioli</a:t>
            </a:r>
            <a:r>
              <a:rPr lang="en-US" sz="2200" dirty="0"/>
              <a:t> E, </a:t>
            </a:r>
            <a:r>
              <a:rPr lang="en-US" sz="2200" dirty="0" err="1"/>
              <a:t>Anselmi</a:t>
            </a:r>
            <a:r>
              <a:rPr lang="en-US" sz="2200" dirty="0"/>
              <a:t> S, Broccoli A, </a:t>
            </a:r>
            <a:r>
              <a:rPr lang="en-US" sz="2200" dirty="0" err="1"/>
              <a:t>Pauna</a:t>
            </a:r>
            <a:r>
              <a:rPr lang="en-US" sz="2200" dirty="0"/>
              <a:t> V, </a:t>
            </a:r>
            <a:r>
              <a:rPr lang="en-US" sz="2200" dirty="0" err="1"/>
              <a:t>Provenza</a:t>
            </a:r>
            <a:r>
              <a:rPr lang="en-US" sz="2200" dirty="0"/>
              <a:t> F, </a:t>
            </a:r>
            <a:r>
              <a:rPr lang="en-US" sz="2200" dirty="0" err="1"/>
              <a:t>Specchiulli</a:t>
            </a:r>
            <a:r>
              <a:rPr lang="en-US" sz="2200" dirty="0"/>
              <a:t> A (2020) Litter in alien species of possible commercial interest: The blue crab (</a:t>
            </a:r>
            <a:r>
              <a:rPr lang="en-US" sz="2200" i="1" dirty="0"/>
              <a:t>Callinectes sapidus</a:t>
            </a:r>
            <a:r>
              <a:rPr lang="en-US" sz="2200" dirty="0"/>
              <a:t> Rathbun, 1896) as case study. </a:t>
            </a:r>
            <a:r>
              <a:rPr lang="en-US" sz="2200" i="1" dirty="0"/>
              <a:t>Marine Pollution Bulletin</a:t>
            </a:r>
            <a:r>
              <a:rPr lang="en-US" sz="2200" dirty="0"/>
              <a:t> 157:111300. </a:t>
            </a:r>
            <a:r>
              <a:rPr lang="en-US" sz="2200" dirty="0" err="1"/>
              <a:t>doi</a:t>
            </a:r>
            <a:r>
              <a:rPr lang="en-US" sz="2200" dirty="0"/>
              <a:t>: 10.1016/j.marpolbul.2020.111300. </a:t>
            </a:r>
            <a:endParaRPr lang="el-GR" sz="2200" dirty="0"/>
          </a:p>
          <a:p>
            <a:pPr marL="386073" indent="-386073" algn="just">
              <a:buClr>
                <a:schemeClr val="tx1"/>
              </a:buClr>
              <a:buAutoNum type="arabicPeriod"/>
            </a:pPr>
            <a:r>
              <a:rPr lang="en-US" sz="2200" dirty="0"/>
              <a:t>Ventura </a:t>
            </a:r>
            <a:r>
              <a:rPr lang="en-US" sz="2200" dirty="0" err="1"/>
              <a:t>Pla</a:t>
            </a:r>
            <a:r>
              <a:rPr lang="en-US" sz="2200" dirty="0"/>
              <a:t> M, </a:t>
            </a:r>
            <a:r>
              <a:rPr lang="en-US" sz="2200" dirty="0" err="1"/>
              <a:t>Quiñonero</a:t>
            </a:r>
            <a:r>
              <a:rPr lang="en-US" sz="2200" dirty="0"/>
              <a:t> Salgado S, Hernández </a:t>
            </a:r>
            <a:r>
              <a:rPr lang="en-US" sz="2200" dirty="0" err="1"/>
              <a:t>Núñez</a:t>
            </a:r>
            <a:r>
              <a:rPr lang="en-US" sz="2200" dirty="0"/>
              <a:t> de Arenas J, Velázquez Cano J, </a:t>
            </a:r>
            <a:r>
              <a:rPr lang="en-US" sz="2200" dirty="0" err="1"/>
              <a:t>Risueño</a:t>
            </a:r>
            <a:r>
              <a:rPr lang="en-US" sz="2200" dirty="0"/>
              <a:t> Mata P, López Soriano J (2018). Predation of the blue crab </a:t>
            </a:r>
            <a:r>
              <a:rPr lang="en-US" sz="2200" i="1" dirty="0"/>
              <a:t>Callinectes </a:t>
            </a:r>
            <a:r>
              <a:rPr lang="en-US" sz="2200" i="1" dirty="0" err="1"/>
              <a:t>sapidus</a:t>
            </a:r>
            <a:r>
              <a:rPr lang="en-US" sz="2200" dirty="0"/>
              <a:t> Rathbun, 1896 on freshwater bivalves (</a:t>
            </a:r>
            <a:r>
              <a:rPr lang="en-US" sz="2200" dirty="0" err="1"/>
              <a:t>Unionidae</a:t>
            </a:r>
            <a:r>
              <a:rPr lang="en-US" sz="2200" dirty="0"/>
              <a:t> &amp; </a:t>
            </a:r>
            <a:r>
              <a:rPr lang="en-US" sz="2200" dirty="0" err="1"/>
              <a:t>Corbiculidae</a:t>
            </a:r>
            <a:r>
              <a:rPr lang="en-US" sz="2200" dirty="0"/>
              <a:t>) in eastern Iberian Peninsula. </a:t>
            </a:r>
            <a:r>
              <a:rPr lang="en-US" sz="2200" i="1" dirty="0"/>
              <a:t>Folia </a:t>
            </a:r>
            <a:r>
              <a:rPr lang="en-US" sz="2200" i="1" dirty="0" err="1"/>
              <a:t>Conchyliologica</a:t>
            </a:r>
            <a:r>
              <a:rPr lang="en-US" sz="2200" dirty="0"/>
              <a:t> 47: 3–9.</a:t>
            </a:r>
            <a:endParaRPr lang="el-GR" sz="2200" dirty="0"/>
          </a:p>
        </p:txBody>
      </p:sp>
      <p:grpSp>
        <p:nvGrpSpPr>
          <p:cNvPr id="36" name="Group 35">
            <a:extLst>
              <a:ext uri="{FF2B5EF4-FFF2-40B4-BE49-F238E27FC236}">
                <a16:creationId xmlns:a16="http://schemas.microsoft.com/office/drawing/2014/main" id="{0FDC8462-24A1-4606-8E72-7A8494AE47F5}"/>
              </a:ext>
            </a:extLst>
          </p:cNvPr>
          <p:cNvGrpSpPr/>
          <p:nvPr/>
        </p:nvGrpSpPr>
        <p:grpSpPr>
          <a:xfrm>
            <a:off x="12838292" y="3553090"/>
            <a:ext cx="12002644" cy="2329694"/>
            <a:chOff x="5173458" y="6996551"/>
            <a:chExt cx="6697428" cy="1101595"/>
          </a:xfrm>
        </p:grpSpPr>
        <p:sp>
          <p:nvSpPr>
            <p:cNvPr id="37" name="TextBox 36">
              <a:extLst>
                <a:ext uri="{FF2B5EF4-FFF2-40B4-BE49-F238E27FC236}">
                  <a16:creationId xmlns:a16="http://schemas.microsoft.com/office/drawing/2014/main" id="{D078DC78-400F-426E-A4E2-FD4B13566E90}"/>
                </a:ext>
              </a:extLst>
            </p:cNvPr>
            <p:cNvSpPr txBox="1"/>
            <p:nvPr/>
          </p:nvSpPr>
          <p:spPr>
            <a:xfrm>
              <a:off x="5173458" y="7254060"/>
              <a:ext cx="6696543" cy="844086"/>
            </a:xfrm>
            <a:prstGeom prst="rect">
              <a:avLst/>
            </a:prstGeom>
            <a:solidFill>
              <a:schemeClr val="bg1"/>
            </a:solidFill>
            <a:ln>
              <a:solidFill>
                <a:srgbClr val="5FA0E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Εποχικές δειγματοληψίες (άνοιξη, καλοκαίρι, φθινόπωρο 2021) από τη λιμνοθάλασσα </a:t>
              </a:r>
              <a:r>
                <a:rPr lang="el-GR" sz="2200" dirty="0" err="1">
                  <a:solidFill>
                    <a:srgbClr val="000000"/>
                  </a:solidFill>
                  <a:ea typeface="Calibri" panose="020F0502020204030204" pitchFamily="34" charset="0"/>
                  <a:cs typeface="Times New Roman" panose="02020603050405020304" pitchFamily="18" charset="0"/>
                </a:rPr>
                <a:t>Μονολίμνη</a:t>
              </a:r>
              <a:r>
                <a:rPr lang="el-GR" sz="2200" dirty="0">
                  <a:solidFill>
                    <a:srgbClr val="000000"/>
                  </a:solidFill>
                  <a:ea typeface="Calibri" panose="020F0502020204030204" pitchFamily="34" charset="0"/>
                  <a:cs typeface="Times New Roman" panose="02020603050405020304" pitchFamily="18" charset="0"/>
                </a:rPr>
                <a:t> (Δέλτα Έβρου) </a:t>
              </a:r>
              <a:r>
                <a:rPr lang="el-GR"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 157 άτομα</a:t>
              </a:r>
              <a:r>
                <a:rPr lang="en-GB"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 (</a:t>
              </a:r>
              <a:r>
                <a:rPr lang="el-GR"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101 αρσενικά </a:t>
              </a:r>
              <a:r>
                <a:rPr lang="en-GB"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&amp;</a:t>
              </a:r>
              <a:r>
                <a:rPr lang="el-GR"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 56 θηλυκά άτομα</a:t>
              </a:r>
              <a:r>
                <a:rPr lang="en-GB"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a:t>
              </a:r>
              <a:r>
                <a:rPr lang="el-GR" sz="2200" dirty="0">
                  <a:solidFill>
                    <a:srgbClr val="000000"/>
                  </a:solidFill>
                  <a:ea typeface="Calibri" panose="020F0502020204030204" pitchFamily="34" charset="0"/>
                  <a:cs typeface="Times New Roman" panose="02020603050405020304" pitchFamily="18" charset="0"/>
                  <a:sym typeface="Wingdings" panose="05000000000000000000" pitchFamily="2" charset="2"/>
                </a:rPr>
                <a:t> </a:t>
              </a:r>
            </a:p>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Δειγματοληψίες με χρήση βολκών</a:t>
              </a:r>
            </a:p>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Αφαίρεση στομαχιού &amp; υπολογισμός συχνότητας εμφάνισης (F%) λείας, αφθονίας λείας (N%) &amp; βαρομετρική μέθοδος (W%) (</a:t>
              </a:r>
              <a:r>
                <a:rPr lang="el-GR" sz="2200" dirty="0" err="1">
                  <a:solidFill>
                    <a:srgbClr val="000000"/>
                  </a:solidFill>
                  <a:ea typeface="Calibri" panose="020F0502020204030204" pitchFamily="34" charset="0"/>
                  <a:cs typeface="Times New Roman" panose="02020603050405020304" pitchFamily="18" charset="0"/>
                </a:rPr>
                <a:t>Εικ</a:t>
              </a:r>
              <a:r>
                <a:rPr lang="el-GR" sz="2200" dirty="0">
                  <a:solidFill>
                    <a:srgbClr val="000000"/>
                  </a:solidFill>
                  <a:ea typeface="Calibri" panose="020F0502020204030204" pitchFamily="34" charset="0"/>
                  <a:cs typeface="Times New Roman" panose="02020603050405020304" pitchFamily="18" charset="0"/>
                </a:rPr>
                <a:t>. 1)</a:t>
              </a:r>
              <a:endParaRPr lang="en-US" sz="2200" dirty="0">
                <a:solidFill>
                  <a:srgbClr val="000000"/>
                </a:solidFill>
                <a:ea typeface="Calibri" panose="020F0502020204030204" pitchFamily="34" charset="0"/>
              </a:endParaRPr>
            </a:p>
          </p:txBody>
        </p:sp>
        <p:sp>
          <p:nvSpPr>
            <p:cNvPr id="38" name="TextBox 37">
              <a:extLst>
                <a:ext uri="{FF2B5EF4-FFF2-40B4-BE49-F238E27FC236}">
                  <a16:creationId xmlns:a16="http://schemas.microsoft.com/office/drawing/2014/main" id="{1F01D3B9-7A5E-4067-B62B-577D424FAF0A}"/>
                </a:ext>
              </a:extLst>
            </p:cNvPr>
            <p:cNvSpPr txBox="1"/>
            <p:nvPr/>
          </p:nvSpPr>
          <p:spPr>
            <a:xfrm>
              <a:off x="5174345" y="6996551"/>
              <a:ext cx="6696541" cy="254681"/>
            </a:xfrm>
            <a:prstGeom prst="rect">
              <a:avLst/>
            </a:prstGeom>
            <a:solidFill>
              <a:srgbClr val="7DB1EB"/>
            </a:solidFill>
            <a:ln>
              <a:solidFill>
                <a:srgbClr val="7DB1EB"/>
              </a:solidFill>
            </a:ln>
          </p:spPr>
          <p:txBody>
            <a:bodyPr wrap="square">
              <a:spAutoFit/>
            </a:bodyPr>
            <a:lstStyle/>
            <a:p>
              <a:pPr algn="just" defTabSz="966858">
                <a:defRPr/>
              </a:pPr>
              <a:r>
                <a:rPr lang="el-GR" sz="2900" b="1" dirty="0">
                  <a:solidFill>
                    <a:srgbClr val="000000"/>
                  </a:solidFill>
                  <a:latin typeface="Calibri" panose="020F0502020204030204"/>
                  <a:ea typeface="Calibri" panose="020F0502020204030204" pitchFamily="34" charset="0"/>
                  <a:cs typeface="Times New Roman" panose="02020603050405020304" pitchFamily="18" charset="0"/>
                </a:rPr>
                <a:t>ΥΛΙΚΑ &amp; ΜΕΘΟΔΟΙ</a:t>
              </a:r>
              <a:endParaRPr lang="en-US" sz="2900" b="1" dirty="0">
                <a:solidFill>
                  <a:srgbClr val="000000"/>
                </a:solidFill>
                <a:latin typeface="Calibri" panose="020F0502020204030204"/>
                <a:ea typeface="Calibri" panose="020F0502020204030204" pitchFamily="34"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2F0497CF-0CAD-4D1C-BD9F-B1BB925F47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38292" y="6860710"/>
            <a:ext cx="5007316" cy="3755487"/>
          </a:xfrm>
          <a:prstGeom prst="rect">
            <a:avLst/>
          </a:prstGeom>
        </p:spPr>
      </p:pic>
      <p:pic>
        <p:nvPicPr>
          <p:cNvPr id="21" name="Picture 20">
            <a:extLst>
              <a:ext uri="{FF2B5EF4-FFF2-40B4-BE49-F238E27FC236}">
                <a16:creationId xmlns:a16="http://schemas.microsoft.com/office/drawing/2014/main" id="{6CD06A54-FADE-4BDA-A440-5E006D33D4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26315" y="6853729"/>
            <a:ext cx="6688832" cy="3762468"/>
          </a:xfrm>
          <a:prstGeom prst="rect">
            <a:avLst/>
          </a:prstGeom>
        </p:spPr>
      </p:pic>
      <p:sp>
        <p:nvSpPr>
          <p:cNvPr id="39" name="TextBox 38">
            <a:extLst>
              <a:ext uri="{FF2B5EF4-FFF2-40B4-BE49-F238E27FC236}">
                <a16:creationId xmlns:a16="http://schemas.microsoft.com/office/drawing/2014/main" id="{90AA012A-3859-4136-9CB5-9A7CC667D9F9}"/>
              </a:ext>
            </a:extLst>
          </p:cNvPr>
          <p:cNvSpPr txBox="1"/>
          <p:nvPr/>
        </p:nvSpPr>
        <p:spPr>
          <a:xfrm>
            <a:off x="381260" y="7855872"/>
            <a:ext cx="12001058" cy="3139321"/>
          </a:xfrm>
          <a:prstGeom prst="rect">
            <a:avLst/>
          </a:prstGeom>
          <a:solidFill>
            <a:schemeClr val="bg1"/>
          </a:solidFill>
          <a:ln>
            <a:solidFill>
              <a:srgbClr val="5FA0E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Μελετήθηκαν 157 στομάχια </a:t>
            </a:r>
            <a:r>
              <a:rPr lang="en-GB" sz="2200" dirty="0">
                <a:solidFill>
                  <a:srgbClr val="000000"/>
                </a:solidFill>
                <a:ea typeface="Calibri" panose="020F0502020204030204" pitchFamily="34" charset="0"/>
                <a:cs typeface="Times New Roman" panose="02020603050405020304" pitchFamily="18" charset="0"/>
              </a:rPr>
              <a:t>(1</a:t>
            </a:r>
            <a:r>
              <a:rPr lang="el-GR" sz="2200" dirty="0">
                <a:solidFill>
                  <a:srgbClr val="000000"/>
                </a:solidFill>
                <a:ea typeface="Calibri" panose="020F0502020204030204" pitchFamily="34" charset="0"/>
                <a:cs typeface="Times New Roman" panose="02020603050405020304" pitchFamily="18" charset="0"/>
              </a:rPr>
              <a:t>01</a:t>
            </a:r>
            <a:r>
              <a:rPr lang="en-GB"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αρσενικά </a:t>
            </a:r>
            <a:r>
              <a:rPr lang="en-GB" sz="2200" dirty="0">
                <a:solidFill>
                  <a:srgbClr val="000000"/>
                </a:solidFill>
                <a:ea typeface="Calibri" panose="020F0502020204030204" pitchFamily="34" charset="0"/>
                <a:cs typeface="Times New Roman" panose="02020603050405020304" pitchFamily="18" charset="0"/>
              </a:rPr>
              <a:t>&amp;</a:t>
            </a:r>
            <a:r>
              <a:rPr lang="el-GR" sz="2200" dirty="0">
                <a:solidFill>
                  <a:srgbClr val="000000"/>
                </a:solidFill>
                <a:ea typeface="Calibri" panose="020F0502020204030204" pitchFamily="34" charset="0"/>
                <a:cs typeface="Times New Roman" panose="02020603050405020304" pitchFamily="18" charset="0"/>
              </a:rPr>
              <a:t> 56 θηλυκά</a:t>
            </a:r>
            <a:r>
              <a:rPr lang="en-GB" sz="2200" dirty="0">
                <a:solidFill>
                  <a:srgbClr val="000000"/>
                </a:solidFill>
                <a:ea typeface="Calibri" panose="020F0502020204030204" pitchFamily="34" charset="0"/>
                <a:cs typeface="Times New Roman" panose="02020603050405020304" pitchFamily="18" charset="0"/>
              </a:rPr>
              <a:t>)</a:t>
            </a:r>
            <a:r>
              <a:rPr lang="el-GR" sz="2200" dirty="0">
                <a:solidFill>
                  <a:srgbClr val="000000"/>
                </a:solidFill>
                <a:ea typeface="Calibri" panose="020F0502020204030204" pitchFamily="34" charset="0"/>
                <a:cs typeface="Times New Roman" panose="02020603050405020304" pitchFamily="18" charset="0"/>
              </a:rPr>
              <a:t> από τη</a:t>
            </a:r>
            <a:r>
              <a:rPr lang="en-US"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λιμνοθάλασσα </a:t>
            </a:r>
            <a:r>
              <a:rPr lang="el-GR" sz="2200" dirty="0" err="1">
                <a:solidFill>
                  <a:srgbClr val="000000"/>
                </a:solidFill>
                <a:ea typeface="Calibri" panose="020F0502020204030204" pitchFamily="34" charset="0"/>
                <a:cs typeface="Times New Roman" panose="02020603050405020304" pitchFamily="18" charset="0"/>
              </a:rPr>
              <a:t>Μονολίμνη</a:t>
            </a:r>
            <a:r>
              <a:rPr lang="el-GR" sz="2200" dirty="0">
                <a:solidFill>
                  <a:srgbClr val="000000"/>
                </a:solidFill>
                <a:ea typeface="Calibri" panose="020F0502020204030204" pitchFamily="34" charset="0"/>
                <a:cs typeface="Times New Roman" panose="02020603050405020304" pitchFamily="18" charset="0"/>
              </a:rPr>
              <a:t> και την παρακείμενη θαλάσσια περιοχή στον Έβρο (</a:t>
            </a:r>
            <a:r>
              <a:rPr lang="el-GR" sz="2200" dirty="0" err="1">
                <a:solidFill>
                  <a:srgbClr val="000000"/>
                </a:solidFill>
                <a:ea typeface="Calibri" panose="020F0502020204030204" pitchFamily="34" charset="0"/>
                <a:cs typeface="Times New Roman" panose="02020603050405020304" pitchFamily="18" charset="0"/>
              </a:rPr>
              <a:t>Εικ</a:t>
            </a:r>
            <a:r>
              <a:rPr lang="el-GR" sz="2200" dirty="0">
                <a:solidFill>
                  <a:srgbClr val="000000"/>
                </a:solidFill>
                <a:ea typeface="Calibri" panose="020F0502020204030204" pitchFamily="34" charset="0"/>
                <a:cs typeface="Times New Roman" panose="02020603050405020304" pitchFamily="18" charset="0"/>
              </a:rPr>
              <a:t>. 2)</a:t>
            </a:r>
          </a:p>
          <a:p>
            <a:pPr marL="369286" indent="-369286" algn="just">
              <a:buClr>
                <a:schemeClr val="tx1"/>
              </a:buClr>
              <a:buFont typeface="Arial" panose="020B0604020202020204" pitchFamily="34" charset="0"/>
              <a:buChar char="•"/>
            </a:pPr>
            <a:r>
              <a:rPr lang="en-GB" sz="2200" dirty="0">
                <a:solidFill>
                  <a:srgbClr val="000000"/>
                </a:solidFill>
                <a:ea typeface="Calibri" panose="020F0502020204030204" pitchFamily="34" charset="0"/>
                <a:cs typeface="Times New Roman" panose="02020603050405020304" pitchFamily="18" charset="0"/>
              </a:rPr>
              <a:t>K</a:t>
            </a:r>
            <a:r>
              <a:rPr lang="el-GR" sz="2200" dirty="0" err="1">
                <a:solidFill>
                  <a:srgbClr val="000000"/>
                </a:solidFill>
                <a:ea typeface="Calibri" panose="020F0502020204030204" pitchFamily="34" charset="0"/>
                <a:cs typeface="Times New Roman" panose="02020603050405020304" pitchFamily="18" charset="0"/>
              </a:rPr>
              <a:t>αλοκαίρι</a:t>
            </a:r>
            <a:r>
              <a:rPr lang="el-GR" sz="2200" dirty="0">
                <a:solidFill>
                  <a:srgbClr val="000000"/>
                </a:solidFill>
                <a:ea typeface="Calibri" panose="020F0502020204030204" pitchFamily="34" charset="0"/>
                <a:cs typeface="Times New Roman" panose="02020603050405020304" pitchFamily="18" charset="0"/>
              </a:rPr>
              <a:t> </a:t>
            </a:r>
            <a:r>
              <a:rPr lang="en-GB" sz="2200" dirty="0">
                <a:solidFill>
                  <a:srgbClr val="000000"/>
                </a:solidFill>
                <a:ea typeface="Calibri" panose="020F0502020204030204" pitchFamily="34" charset="0"/>
                <a:cs typeface="Times New Roman" panose="02020603050405020304" pitchFamily="18" charset="0"/>
              </a:rPr>
              <a:t>=</a:t>
            </a:r>
            <a:r>
              <a:rPr lang="el-GR" sz="2200" dirty="0">
                <a:solidFill>
                  <a:srgbClr val="000000"/>
                </a:solidFill>
                <a:ea typeface="Calibri" panose="020F0502020204030204" pitchFamily="34" charset="0"/>
                <a:cs typeface="Times New Roman" panose="02020603050405020304" pitchFamily="18" charset="0"/>
              </a:rPr>
              <a:t> 57 άτομα, Φθινόπωρο </a:t>
            </a:r>
            <a:r>
              <a:rPr lang="en-GB"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50 άτομα</a:t>
            </a:r>
            <a:r>
              <a:rPr lang="en-GB"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Άνοιξη </a:t>
            </a:r>
            <a:r>
              <a:rPr lang="en-GB" sz="2200" dirty="0">
                <a:solidFill>
                  <a:srgbClr val="000000"/>
                </a:solidFill>
                <a:ea typeface="Calibri" panose="020F0502020204030204" pitchFamily="34" charset="0"/>
                <a:cs typeface="Times New Roman" panose="02020603050405020304" pitchFamily="18" charset="0"/>
              </a:rPr>
              <a:t>=</a:t>
            </a:r>
            <a:r>
              <a:rPr lang="el-GR" sz="2200" dirty="0">
                <a:solidFill>
                  <a:srgbClr val="000000"/>
                </a:solidFill>
                <a:ea typeface="Calibri" panose="020F0502020204030204" pitchFamily="34" charset="0"/>
                <a:cs typeface="Times New Roman" panose="02020603050405020304" pitchFamily="18" charset="0"/>
              </a:rPr>
              <a:t> 50</a:t>
            </a:r>
            <a:r>
              <a:rPr lang="en-GB" sz="2200" dirty="0">
                <a:solidFill>
                  <a:srgbClr val="000000"/>
                </a:solidFill>
                <a:ea typeface="Calibri" panose="020F0502020204030204" pitchFamily="34" charset="0"/>
                <a:cs typeface="Times New Roman" panose="02020603050405020304" pitchFamily="18" charset="0"/>
              </a:rPr>
              <a:t> </a:t>
            </a:r>
            <a:r>
              <a:rPr lang="el-GR" sz="2200" dirty="0">
                <a:solidFill>
                  <a:srgbClr val="000000"/>
                </a:solidFill>
                <a:ea typeface="Calibri" panose="020F0502020204030204" pitchFamily="34" charset="0"/>
                <a:cs typeface="Times New Roman" panose="02020603050405020304" pitchFamily="18" charset="0"/>
              </a:rPr>
              <a:t>άτομα </a:t>
            </a:r>
            <a:endParaRPr lang="en-US" sz="2200" dirty="0">
              <a:solidFill>
                <a:srgbClr val="000000"/>
              </a:solidFill>
              <a:ea typeface="Calibri" panose="020F0502020204030204" pitchFamily="34" charset="0"/>
            </a:endParaRPr>
          </a:p>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Μήκος </a:t>
            </a:r>
            <a:r>
              <a:rPr lang="el-GR" sz="2200" dirty="0" err="1">
                <a:solidFill>
                  <a:srgbClr val="000000"/>
                </a:solidFill>
                <a:ea typeface="Calibri" panose="020F0502020204030204" pitchFamily="34" charset="0"/>
                <a:cs typeface="Times New Roman" panose="02020603050405020304" pitchFamily="18" charset="0"/>
              </a:rPr>
              <a:t>κεφαλοθώρακα</a:t>
            </a:r>
            <a:r>
              <a:rPr lang="el-GR" sz="2200" dirty="0">
                <a:solidFill>
                  <a:srgbClr val="000000"/>
                </a:solidFill>
                <a:ea typeface="Calibri" panose="020F0502020204030204" pitchFamily="34" charset="0"/>
                <a:cs typeface="Times New Roman" panose="02020603050405020304" pitchFamily="18" charset="0"/>
              </a:rPr>
              <a:t>: 40.30 </a:t>
            </a:r>
            <a:r>
              <a:rPr lang="el-GR" sz="2200" dirty="0" err="1">
                <a:solidFill>
                  <a:srgbClr val="000000"/>
                </a:solidFill>
                <a:ea typeface="Calibri" panose="020F0502020204030204" pitchFamily="34" charset="0"/>
                <a:cs typeface="Times New Roman" panose="02020603050405020304" pitchFamily="18" charset="0"/>
              </a:rPr>
              <a:t>mm</a:t>
            </a:r>
            <a:r>
              <a:rPr lang="el-GR" sz="2200" dirty="0">
                <a:solidFill>
                  <a:srgbClr val="000000"/>
                </a:solidFill>
                <a:ea typeface="Calibri" panose="020F0502020204030204" pitchFamily="34" charset="0"/>
                <a:cs typeface="Times New Roman" panose="02020603050405020304" pitchFamily="18" charset="0"/>
              </a:rPr>
              <a:t> - 76.42 </a:t>
            </a:r>
            <a:r>
              <a:rPr lang="el-GR" sz="2200" dirty="0" err="1">
                <a:solidFill>
                  <a:srgbClr val="000000"/>
                </a:solidFill>
                <a:ea typeface="Calibri" panose="020F0502020204030204" pitchFamily="34" charset="0"/>
                <a:cs typeface="Times New Roman" panose="02020603050405020304" pitchFamily="18" charset="0"/>
              </a:rPr>
              <a:t>mm</a:t>
            </a:r>
            <a:r>
              <a:rPr lang="el-GR" sz="2200" dirty="0">
                <a:solidFill>
                  <a:srgbClr val="000000"/>
                </a:solidFill>
                <a:ea typeface="Calibri" panose="020F0502020204030204" pitchFamily="34" charset="0"/>
                <a:cs typeface="Times New Roman" panose="02020603050405020304" pitchFamily="18" charset="0"/>
              </a:rPr>
              <a:t> (τυπική απόκλιση SD= 6,12) </a:t>
            </a:r>
          </a:p>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Πλάτος </a:t>
            </a:r>
            <a:r>
              <a:rPr lang="el-GR" sz="2200" dirty="0" err="1">
                <a:solidFill>
                  <a:srgbClr val="000000"/>
                </a:solidFill>
                <a:ea typeface="Calibri" panose="020F0502020204030204" pitchFamily="34" charset="0"/>
                <a:cs typeface="Times New Roman" panose="02020603050405020304" pitchFamily="18" charset="0"/>
              </a:rPr>
              <a:t>κεφαλοθώρακα</a:t>
            </a:r>
            <a:r>
              <a:rPr lang="el-GR" sz="2200" dirty="0">
                <a:solidFill>
                  <a:srgbClr val="000000"/>
                </a:solidFill>
                <a:ea typeface="Calibri" panose="020F0502020204030204" pitchFamily="34" charset="0"/>
                <a:cs typeface="Times New Roman" panose="02020603050405020304" pitchFamily="18" charset="0"/>
              </a:rPr>
              <a:t>: 100.42 </a:t>
            </a:r>
            <a:r>
              <a:rPr lang="el-GR" sz="2200" dirty="0" err="1">
                <a:solidFill>
                  <a:srgbClr val="000000"/>
                </a:solidFill>
                <a:ea typeface="Calibri" panose="020F0502020204030204" pitchFamily="34" charset="0"/>
                <a:cs typeface="Times New Roman" panose="02020603050405020304" pitchFamily="18" charset="0"/>
              </a:rPr>
              <a:t>mm</a:t>
            </a:r>
            <a:r>
              <a:rPr lang="el-GR" sz="2200" dirty="0">
                <a:solidFill>
                  <a:srgbClr val="000000"/>
                </a:solidFill>
                <a:ea typeface="Calibri" panose="020F0502020204030204" pitchFamily="34" charset="0"/>
                <a:cs typeface="Times New Roman" panose="02020603050405020304" pitchFamily="18" charset="0"/>
              </a:rPr>
              <a:t> - 198.08 </a:t>
            </a:r>
            <a:r>
              <a:rPr lang="el-GR" sz="2200" dirty="0" err="1">
                <a:solidFill>
                  <a:srgbClr val="000000"/>
                </a:solidFill>
                <a:ea typeface="Calibri" panose="020F0502020204030204" pitchFamily="34" charset="0"/>
                <a:cs typeface="Times New Roman" panose="02020603050405020304" pitchFamily="18" charset="0"/>
              </a:rPr>
              <a:t>mm</a:t>
            </a:r>
            <a:r>
              <a:rPr lang="el-GR" sz="2200" dirty="0">
                <a:solidFill>
                  <a:srgbClr val="000000"/>
                </a:solidFill>
                <a:ea typeface="Calibri" panose="020F0502020204030204" pitchFamily="34" charset="0"/>
                <a:cs typeface="Times New Roman" panose="02020603050405020304" pitchFamily="18" charset="0"/>
              </a:rPr>
              <a:t> (SD = 18.08)</a:t>
            </a:r>
            <a:endParaRPr lang="en-GB" sz="2200" dirty="0">
              <a:solidFill>
                <a:srgbClr val="000000"/>
              </a:solidFill>
              <a:ea typeface="Calibri" panose="020F0502020204030204" pitchFamily="34" charset="0"/>
              <a:cs typeface="Times New Roman" panose="02020603050405020304" pitchFamily="18" charset="0"/>
            </a:endParaRPr>
          </a:p>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Καταγράφηκαν συνολικά 225 μερίδια λείας, έπειτα από παρατήρηση σε στερεοσκόπιο και μικροσκόπιο (</a:t>
            </a:r>
            <a:r>
              <a:rPr lang="el-GR" sz="2200" dirty="0" err="1">
                <a:solidFill>
                  <a:srgbClr val="000000"/>
                </a:solidFill>
                <a:ea typeface="Calibri" panose="020F0502020204030204" pitchFamily="34" charset="0"/>
                <a:cs typeface="Times New Roman" panose="02020603050405020304" pitchFamily="18" charset="0"/>
              </a:rPr>
              <a:t>Εικ</a:t>
            </a:r>
            <a:r>
              <a:rPr lang="el-GR" sz="2200" dirty="0">
                <a:solidFill>
                  <a:srgbClr val="000000"/>
                </a:solidFill>
                <a:ea typeface="Calibri" panose="020F0502020204030204" pitchFamily="34" charset="0"/>
                <a:cs typeface="Times New Roman" panose="02020603050405020304" pitchFamily="18" charset="0"/>
              </a:rPr>
              <a:t>. 3)</a:t>
            </a:r>
            <a:endParaRPr lang="en-GB" sz="2200" dirty="0">
              <a:solidFill>
                <a:srgbClr val="000000"/>
              </a:solidFill>
              <a:ea typeface="Calibri" panose="020F0502020204030204" pitchFamily="34" charset="0"/>
              <a:cs typeface="Times New Roman" panose="02020603050405020304" pitchFamily="18" charset="0"/>
            </a:endParaRPr>
          </a:p>
          <a:p>
            <a:pPr marL="369286" indent="-369286" algn="just">
              <a:buClr>
                <a:schemeClr val="tx1"/>
              </a:buClr>
              <a:buFont typeface="Arial" panose="020B0604020202020204" pitchFamily="34" charset="0"/>
              <a:buChar char="•"/>
            </a:pPr>
            <a:r>
              <a:rPr lang="en-GB" sz="2200" dirty="0">
                <a:solidFill>
                  <a:srgbClr val="000000"/>
                </a:solidFill>
                <a:ea typeface="Calibri" panose="020F0502020204030204" pitchFamily="34" charset="0"/>
                <a:cs typeface="Times New Roman" panose="02020603050405020304" pitchFamily="18" charset="0"/>
              </a:rPr>
              <a:t>K</a:t>
            </a:r>
            <a:r>
              <a:rPr lang="el-GR" sz="2200" dirty="0" err="1">
                <a:solidFill>
                  <a:srgbClr val="000000"/>
                </a:solidFill>
                <a:ea typeface="Calibri" panose="020F0502020204030204" pitchFamily="34" charset="0"/>
                <a:cs typeface="Times New Roman" panose="02020603050405020304" pitchFamily="18" charset="0"/>
              </a:rPr>
              <a:t>αταγράφηκαν</a:t>
            </a:r>
            <a:r>
              <a:rPr lang="el-GR" sz="2200" dirty="0">
                <a:solidFill>
                  <a:srgbClr val="000000"/>
                </a:solidFill>
                <a:ea typeface="Calibri" panose="020F0502020204030204" pitchFamily="34" charset="0"/>
                <a:cs typeface="Times New Roman" panose="02020603050405020304" pitchFamily="18" charset="0"/>
              </a:rPr>
              <a:t> 24 άδεια στομάχια (VI = 15.29%)</a:t>
            </a:r>
          </a:p>
          <a:p>
            <a:pPr marL="369286" indent="-369286" algn="just">
              <a:buClr>
                <a:schemeClr val="tx1"/>
              </a:buClr>
              <a:buFont typeface="Arial" panose="020B0604020202020204" pitchFamily="34" charset="0"/>
              <a:buChar char="•"/>
            </a:pPr>
            <a:r>
              <a:rPr lang="el-GR" sz="2200" dirty="0">
                <a:solidFill>
                  <a:srgbClr val="000000"/>
                </a:solidFill>
                <a:ea typeface="Calibri" panose="020F0502020204030204" pitchFamily="34" charset="0"/>
                <a:cs typeface="Times New Roman" panose="02020603050405020304" pitchFamily="18" charset="0"/>
              </a:rPr>
              <a:t>Φαίνεται ότι υπάρχει εποχική διαφοροποίηση της δίαιτας (</a:t>
            </a:r>
            <a:r>
              <a:rPr lang="el-GR" sz="2200" dirty="0" err="1">
                <a:solidFill>
                  <a:srgbClr val="000000"/>
                </a:solidFill>
                <a:ea typeface="Calibri" panose="020F0502020204030204" pitchFamily="34" charset="0"/>
                <a:cs typeface="Times New Roman" panose="02020603050405020304" pitchFamily="18" charset="0"/>
              </a:rPr>
              <a:t>Εικ</a:t>
            </a:r>
            <a:r>
              <a:rPr lang="el-GR" sz="2200" dirty="0">
                <a:solidFill>
                  <a:srgbClr val="000000"/>
                </a:solidFill>
                <a:ea typeface="Calibri" panose="020F0502020204030204" pitchFamily="34" charset="0"/>
                <a:cs typeface="Times New Roman" panose="02020603050405020304" pitchFamily="18" charset="0"/>
              </a:rPr>
              <a:t>. 4 – 6)</a:t>
            </a:r>
            <a:endParaRPr lang="en-GB" sz="2200" dirty="0">
              <a:solidFill>
                <a:srgbClr val="000000"/>
              </a:solidFill>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EAD0D9B-D9A8-406D-A01C-9873B9F6BFFC}"/>
              </a:ext>
            </a:extLst>
          </p:cNvPr>
          <p:cNvSpPr/>
          <p:nvPr/>
        </p:nvSpPr>
        <p:spPr>
          <a:xfrm>
            <a:off x="301535" y="34696645"/>
            <a:ext cx="14591495" cy="923330"/>
          </a:xfrm>
          <a:prstGeom prst="rect">
            <a:avLst/>
          </a:prstGeom>
        </p:spPr>
        <p:txBody>
          <a:bodyPr wrap="square">
            <a:spAutoFit/>
          </a:bodyPr>
          <a:lstStyle/>
          <a:p>
            <a:pPr algn="just">
              <a:buClr>
                <a:schemeClr val="tx1"/>
              </a:buClr>
            </a:pPr>
            <a:r>
              <a:rPr lang="el-GR" i="1" dirty="0"/>
              <a:t>Η μελέτη εντάσσεται στο ερευνητικό πρόγραμμα «Εξάπλωση του ΧΞΕ </a:t>
            </a:r>
            <a:r>
              <a:rPr lang="el-GR" dirty="0" err="1"/>
              <a:t>Callinectes</a:t>
            </a:r>
            <a:r>
              <a:rPr lang="el-GR" dirty="0"/>
              <a:t> </a:t>
            </a:r>
            <a:r>
              <a:rPr lang="el-GR" dirty="0" err="1"/>
              <a:t>sapidus</a:t>
            </a:r>
            <a:r>
              <a:rPr lang="el-GR" i="1" dirty="0"/>
              <a:t>(μπλε καβούρι) στις Ελληνικές θάλασσες: Πληθυσμιακή μελέτη, οικολογικές επιπτώσεις και διαχειριστικό σχέδιο ελέγχου και εμπορικής εκμετάλλευσης των πληθυσμών του» Χρηματοδότηση: ΕΠΑΛ 2014-2020 (</a:t>
            </a:r>
            <a:r>
              <a:rPr lang="el-GR" i="1" dirty="0" err="1"/>
              <a:t>Κωδ</a:t>
            </a:r>
            <a:r>
              <a:rPr lang="el-GR" i="1" dirty="0"/>
              <a:t> . ΟΠΣ_MIS_5050125)</a:t>
            </a:r>
          </a:p>
        </p:txBody>
      </p:sp>
      <p:sp>
        <p:nvSpPr>
          <p:cNvPr id="42" name="TextBox 41">
            <a:extLst>
              <a:ext uri="{FF2B5EF4-FFF2-40B4-BE49-F238E27FC236}">
                <a16:creationId xmlns:a16="http://schemas.microsoft.com/office/drawing/2014/main" id="{2CC61AA7-DADF-470F-96F7-C8F7986BF13B}"/>
              </a:ext>
            </a:extLst>
          </p:cNvPr>
          <p:cNvSpPr txBox="1"/>
          <p:nvPr/>
        </p:nvSpPr>
        <p:spPr>
          <a:xfrm>
            <a:off x="12838292" y="10629480"/>
            <a:ext cx="5007316" cy="923330"/>
          </a:xfrm>
          <a:prstGeom prst="rect">
            <a:avLst/>
          </a:prstGeom>
          <a:solidFill>
            <a:schemeClr val="accent5">
              <a:lumMod val="20000"/>
              <a:lumOff val="80000"/>
            </a:schemeClr>
          </a:solidFill>
        </p:spPr>
        <p:txBody>
          <a:bodyPr wrap="square" rtlCol="0">
            <a:spAutoFit/>
          </a:bodyPr>
          <a:lstStyle/>
          <a:p>
            <a:pPr algn="just"/>
            <a:r>
              <a:rPr lang="el-GR" dirty="0" err="1"/>
              <a:t>Εικ</a:t>
            </a:r>
            <a:r>
              <a:rPr lang="el-GR" dirty="0"/>
              <a:t>. 1. Μέρος της διαδικασίας ανοίγματος του μπλε καβουριού για αφαίρεση του στομαχιού, στο εργαστήριο.</a:t>
            </a:r>
            <a:endParaRPr lang="en-GB" dirty="0"/>
          </a:p>
        </p:txBody>
      </p:sp>
      <p:sp>
        <p:nvSpPr>
          <p:cNvPr id="43" name="TextBox 42">
            <a:extLst>
              <a:ext uri="{FF2B5EF4-FFF2-40B4-BE49-F238E27FC236}">
                <a16:creationId xmlns:a16="http://schemas.microsoft.com/office/drawing/2014/main" id="{181F3D74-B672-4E33-98B6-920CAA8D22C4}"/>
              </a:ext>
            </a:extLst>
          </p:cNvPr>
          <p:cNvSpPr txBox="1"/>
          <p:nvPr/>
        </p:nvSpPr>
        <p:spPr>
          <a:xfrm>
            <a:off x="18126315" y="10644760"/>
            <a:ext cx="6688832" cy="369332"/>
          </a:xfrm>
          <a:prstGeom prst="rect">
            <a:avLst/>
          </a:prstGeom>
          <a:solidFill>
            <a:schemeClr val="accent5">
              <a:lumMod val="20000"/>
              <a:lumOff val="80000"/>
            </a:schemeClr>
          </a:solidFill>
        </p:spPr>
        <p:txBody>
          <a:bodyPr wrap="square" rtlCol="0">
            <a:spAutoFit/>
          </a:bodyPr>
          <a:lstStyle/>
          <a:p>
            <a:pPr algn="just"/>
            <a:r>
              <a:rPr lang="el-GR" dirty="0" err="1"/>
              <a:t>Εικ</a:t>
            </a:r>
            <a:r>
              <a:rPr lang="el-GR" dirty="0"/>
              <a:t>. 2. Λιμνοθάλασσα </a:t>
            </a:r>
            <a:r>
              <a:rPr lang="el-GR" dirty="0" err="1"/>
              <a:t>Μονολίμνη</a:t>
            </a:r>
            <a:r>
              <a:rPr lang="el-GR" dirty="0"/>
              <a:t> (</a:t>
            </a:r>
            <a:r>
              <a:rPr lang="el-GR" dirty="0" err="1"/>
              <a:t>εκβολική</a:t>
            </a:r>
            <a:r>
              <a:rPr lang="el-GR" dirty="0"/>
              <a:t> περιοχή του π. Έβρου). </a:t>
            </a:r>
            <a:endParaRPr lang="en-GB" dirty="0"/>
          </a:p>
        </p:txBody>
      </p:sp>
      <p:sp>
        <p:nvSpPr>
          <p:cNvPr id="44" name="TextBox 43">
            <a:extLst>
              <a:ext uri="{FF2B5EF4-FFF2-40B4-BE49-F238E27FC236}">
                <a16:creationId xmlns:a16="http://schemas.microsoft.com/office/drawing/2014/main" id="{4352D839-4008-4490-83B6-572C9DB64520}"/>
              </a:ext>
            </a:extLst>
          </p:cNvPr>
          <p:cNvSpPr txBox="1"/>
          <p:nvPr/>
        </p:nvSpPr>
        <p:spPr>
          <a:xfrm>
            <a:off x="12730536" y="22525579"/>
            <a:ext cx="12134214" cy="538609"/>
          </a:xfrm>
          <a:prstGeom prst="rect">
            <a:avLst/>
          </a:prstGeom>
          <a:solidFill>
            <a:srgbClr val="7DB1EB"/>
          </a:solidFill>
          <a:ln>
            <a:solidFill>
              <a:srgbClr val="7DB1EB"/>
            </a:solidFill>
          </a:ln>
        </p:spPr>
        <p:txBody>
          <a:bodyPr wrap="square">
            <a:spAutoFit/>
          </a:bodyPr>
          <a:lstStyle/>
          <a:p>
            <a:pPr marL="375999" algn="just" defTabSz="966858">
              <a:defRPr/>
            </a:pPr>
            <a:r>
              <a:rPr lang="el-GR" sz="2900" b="1" dirty="0">
                <a:solidFill>
                  <a:srgbClr val="000000"/>
                </a:solidFill>
                <a:ea typeface="Calibri" panose="020F0502020204030204" pitchFamily="34" charset="0"/>
                <a:cs typeface="Times New Roman" panose="02020603050405020304" pitchFamily="18" charset="0"/>
              </a:rPr>
              <a:t>ΒΙΒΛΙΟΓΡΑΦΙΑ</a:t>
            </a:r>
            <a:endParaRPr lang="en-US" sz="2900" b="1" dirty="0">
              <a:solidFill>
                <a:srgbClr val="000000"/>
              </a:solidFill>
              <a:latin typeface="Calibri" panose="020F0502020204030204"/>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B5783D33-3074-4FBD-A0C3-4B68819FBCBA}"/>
              </a:ext>
            </a:extLst>
          </p:cNvPr>
          <p:cNvGrpSpPr/>
          <p:nvPr/>
        </p:nvGrpSpPr>
        <p:grpSpPr>
          <a:xfrm>
            <a:off x="12840974" y="11754326"/>
            <a:ext cx="9238570" cy="3349319"/>
            <a:chOff x="11310030" y="23607651"/>
            <a:chExt cx="9238570" cy="3349319"/>
          </a:xfrm>
        </p:grpSpPr>
        <p:pic>
          <p:nvPicPr>
            <p:cNvPr id="40" name="Θέση περιεχομένου 9">
              <a:extLst>
                <a:ext uri="{FF2B5EF4-FFF2-40B4-BE49-F238E27FC236}">
                  <a16:creationId xmlns:a16="http://schemas.microsoft.com/office/drawing/2014/main" id="{3348B125-A56C-4990-BA9B-F4FCE7940159}"/>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48000"/>
                      </a14:imgEffect>
                      <a14:imgEffect>
                        <a14:brightnessContrast bright="14000"/>
                      </a14:imgEffect>
                    </a14:imgLayer>
                  </a14:imgProps>
                </a:ext>
              </a:extLst>
            </a:blip>
            <a:srcRect l="13373" t="10295" r="24669" b="11292"/>
            <a:stretch/>
          </p:blipFill>
          <p:spPr>
            <a:xfrm>
              <a:off x="11310030" y="23633954"/>
              <a:ext cx="2456770" cy="3319294"/>
            </a:xfrm>
            <a:prstGeom prst="rect">
              <a:avLst/>
            </a:prstGeom>
          </p:spPr>
        </p:pic>
        <p:pic>
          <p:nvPicPr>
            <p:cNvPr id="13" name="Picture 12">
              <a:extLst>
                <a:ext uri="{FF2B5EF4-FFF2-40B4-BE49-F238E27FC236}">
                  <a16:creationId xmlns:a16="http://schemas.microsoft.com/office/drawing/2014/main" id="{04A4D1DA-D129-4A65-BF4E-CAEB99B0C802}"/>
                </a:ext>
              </a:extLst>
            </p:cNvPr>
            <p:cNvPicPr>
              <a:picLocks noChangeAspect="1"/>
            </p:cNvPicPr>
            <p:nvPr/>
          </p:nvPicPr>
          <p:blipFill rotWithShape="1">
            <a:blip r:embed="rId13">
              <a:extLst>
                <a:ext uri="{BEBA8EAE-BF5A-486C-A8C5-ECC9F3942E4B}">
                  <a14:imgProps xmlns:a14="http://schemas.microsoft.com/office/drawing/2010/main">
                    <a14:imgLayer r:embed="rId14">
                      <a14:imgEffect>
                        <a14:sharpenSoften amount="53000"/>
                      </a14:imgEffect>
                      <a14:imgEffect>
                        <a14:brightnessContrast bright="-2000" contrast="17000"/>
                      </a14:imgEffect>
                    </a14:imgLayer>
                  </a14:imgProps>
                </a:ext>
                <a:ext uri="{28A0092B-C50C-407E-A947-70E740481C1C}">
                  <a14:useLocalDpi xmlns:a14="http://schemas.microsoft.com/office/drawing/2010/main" val="0"/>
                </a:ext>
              </a:extLst>
            </a:blip>
            <a:srcRect l="18769" t="38713" r="34255" b="27171"/>
            <a:stretch/>
          </p:blipFill>
          <p:spPr>
            <a:xfrm>
              <a:off x="14173200" y="23607652"/>
              <a:ext cx="3462406" cy="3349318"/>
            </a:xfrm>
            <a:prstGeom prst="rect">
              <a:avLst/>
            </a:prstGeom>
          </p:spPr>
        </p:pic>
        <p:pic>
          <p:nvPicPr>
            <p:cNvPr id="45" name="Image 39" descr="Une image contenant beurre&#10;&#10;Description générée automatiquement">
              <a:extLst>
                <a:ext uri="{FF2B5EF4-FFF2-40B4-BE49-F238E27FC236}">
                  <a16:creationId xmlns:a16="http://schemas.microsoft.com/office/drawing/2014/main" id="{5BECFC26-C2E2-4C12-AC7A-5B83368F732A}"/>
                </a:ext>
              </a:extLst>
            </p:cNvPr>
            <p:cNvPicPr/>
            <p:nvPr/>
          </p:nvPicPr>
          <p:blipFill rotWithShape="1">
            <a:blip r:embed="rId15" cstate="print">
              <a:extLst>
                <a:ext uri="{28A0092B-C50C-407E-A947-70E740481C1C}">
                  <a14:useLocalDpi xmlns:a14="http://schemas.microsoft.com/office/drawing/2010/main" val="0"/>
                </a:ext>
              </a:extLst>
            </a:blip>
            <a:srcRect l="24322" t="20315" r="21561" b="34944"/>
            <a:stretch/>
          </p:blipFill>
          <p:spPr bwMode="auto">
            <a:xfrm>
              <a:off x="17845608" y="23607651"/>
              <a:ext cx="2702992" cy="3345597"/>
            </a:xfrm>
            <a:prstGeom prst="rect">
              <a:avLst/>
            </a:prstGeom>
            <a:noFill/>
            <a:ln>
              <a:noFill/>
            </a:ln>
            <a:extLst>
              <a:ext uri="{53640926-AAD7-44D8-BBD7-CCE9431645EC}">
                <a14:shadowObscured xmlns:a14="http://schemas.microsoft.com/office/drawing/2010/main"/>
              </a:ext>
            </a:extLst>
          </p:spPr>
        </p:pic>
      </p:grpSp>
      <p:sp>
        <p:nvSpPr>
          <p:cNvPr id="47" name="TextBox 46">
            <a:extLst>
              <a:ext uri="{FF2B5EF4-FFF2-40B4-BE49-F238E27FC236}">
                <a16:creationId xmlns:a16="http://schemas.microsoft.com/office/drawing/2014/main" id="{2CFAAA11-585B-4BC2-BC7E-06370D0CFCF2}"/>
              </a:ext>
            </a:extLst>
          </p:cNvPr>
          <p:cNvSpPr txBox="1"/>
          <p:nvPr/>
        </p:nvSpPr>
        <p:spPr>
          <a:xfrm>
            <a:off x="12838292" y="15147139"/>
            <a:ext cx="9241252" cy="1200329"/>
          </a:xfrm>
          <a:prstGeom prst="rect">
            <a:avLst/>
          </a:prstGeom>
          <a:solidFill>
            <a:schemeClr val="accent5">
              <a:lumMod val="20000"/>
              <a:lumOff val="80000"/>
            </a:schemeClr>
          </a:solidFill>
        </p:spPr>
        <p:txBody>
          <a:bodyPr wrap="square" rtlCol="0">
            <a:spAutoFit/>
          </a:bodyPr>
          <a:lstStyle/>
          <a:p>
            <a:pPr algn="just"/>
            <a:r>
              <a:rPr lang="el-GR" dirty="0" err="1"/>
              <a:t>Εικ</a:t>
            </a:r>
            <a:r>
              <a:rPr lang="el-GR" dirty="0"/>
              <a:t>. 3. Παραδείγματα μεριδίων λείας που εντοπίστηκαν κατά την ανάλυση του στομαχικού περιεχομένου του μπλε καβουριού μετά από παρατήρηση σε </a:t>
            </a:r>
            <a:r>
              <a:rPr lang="el-GR" dirty="0" err="1"/>
              <a:t>στερεσκόπιο</a:t>
            </a:r>
            <a:r>
              <a:rPr lang="el-GR" dirty="0"/>
              <a:t> και μικροσκόπιο: α) </a:t>
            </a:r>
            <a:r>
              <a:rPr lang="el-GR" dirty="0" err="1"/>
              <a:t>Γναθοπόδιο</a:t>
            </a:r>
            <a:r>
              <a:rPr lang="el-GR" dirty="0"/>
              <a:t> καβουριού, β) Γνάθοι </a:t>
            </a:r>
            <a:r>
              <a:rPr lang="el-GR" dirty="0" err="1"/>
              <a:t>πολύχαιτου</a:t>
            </a:r>
            <a:r>
              <a:rPr lang="el-GR" dirty="0"/>
              <a:t>, γ) Υπόλειμμα οστράκου δίθυρου (οι εικόνες δίνονται ενδεικτικά, χωρίς κλίμακα)</a:t>
            </a:r>
            <a:endParaRPr lang="en-GB" dirty="0"/>
          </a:p>
        </p:txBody>
      </p:sp>
      <p:sp>
        <p:nvSpPr>
          <p:cNvPr id="19" name="TextBox 18">
            <a:extLst>
              <a:ext uri="{FF2B5EF4-FFF2-40B4-BE49-F238E27FC236}">
                <a16:creationId xmlns:a16="http://schemas.microsoft.com/office/drawing/2014/main" id="{2DDE8FA7-E274-4481-92E3-7CB1EC97626B}"/>
              </a:ext>
            </a:extLst>
          </p:cNvPr>
          <p:cNvSpPr txBox="1"/>
          <p:nvPr/>
        </p:nvSpPr>
        <p:spPr>
          <a:xfrm>
            <a:off x="12838292" y="11801567"/>
            <a:ext cx="430033" cy="369332"/>
          </a:xfrm>
          <a:prstGeom prst="rect">
            <a:avLst/>
          </a:prstGeom>
          <a:noFill/>
        </p:spPr>
        <p:txBody>
          <a:bodyPr wrap="square" rtlCol="0">
            <a:spAutoFit/>
          </a:bodyPr>
          <a:lstStyle/>
          <a:p>
            <a:r>
              <a:rPr lang="el-GR" dirty="0"/>
              <a:t>α.</a:t>
            </a:r>
          </a:p>
        </p:txBody>
      </p:sp>
      <p:sp>
        <p:nvSpPr>
          <p:cNvPr id="48" name="TextBox 47">
            <a:extLst>
              <a:ext uri="{FF2B5EF4-FFF2-40B4-BE49-F238E27FC236}">
                <a16:creationId xmlns:a16="http://schemas.microsoft.com/office/drawing/2014/main" id="{609FB893-1791-44DD-9870-E19F347B4576}"/>
              </a:ext>
            </a:extLst>
          </p:cNvPr>
          <p:cNvSpPr txBox="1"/>
          <p:nvPr/>
        </p:nvSpPr>
        <p:spPr>
          <a:xfrm>
            <a:off x="15704144" y="11754326"/>
            <a:ext cx="430033" cy="369332"/>
          </a:xfrm>
          <a:prstGeom prst="rect">
            <a:avLst/>
          </a:prstGeom>
          <a:noFill/>
        </p:spPr>
        <p:txBody>
          <a:bodyPr wrap="square" rtlCol="0">
            <a:spAutoFit/>
          </a:bodyPr>
          <a:lstStyle/>
          <a:p>
            <a:r>
              <a:rPr lang="el-GR" dirty="0"/>
              <a:t>β.</a:t>
            </a:r>
          </a:p>
        </p:txBody>
      </p:sp>
      <p:sp>
        <p:nvSpPr>
          <p:cNvPr id="49" name="TextBox 48">
            <a:extLst>
              <a:ext uri="{FF2B5EF4-FFF2-40B4-BE49-F238E27FC236}">
                <a16:creationId xmlns:a16="http://schemas.microsoft.com/office/drawing/2014/main" id="{DA4C880F-493B-4B2E-8113-D9A7450DC7E4}"/>
              </a:ext>
            </a:extLst>
          </p:cNvPr>
          <p:cNvSpPr txBox="1"/>
          <p:nvPr/>
        </p:nvSpPr>
        <p:spPr>
          <a:xfrm>
            <a:off x="19376552" y="11757405"/>
            <a:ext cx="430033" cy="369332"/>
          </a:xfrm>
          <a:prstGeom prst="rect">
            <a:avLst/>
          </a:prstGeom>
          <a:noFill/>
        </p:spPr>
        <p:txBody>
          <a:bodyPr wrap="square" rtlCol="0">
            <a:spAutoFit/>
          </a:bodyPr>
          <a:lstStyle/>
          <a:p>
            <a:r>
              <a:rPr lang="el-GR" dirty="0"/>
              <a:t>γ.</a:t>
            </a:r>
          </a:p>
        </p:txBody>
      </p:sp>
      <p:pic>
        <p:nvPicPr>
          <p:cNvPr id="3" name="Εικόνα 2" descr="bluecrab.eled.duth.gr">
            <a:extLst>
              <a:ext uri="{FF2B5EF4-FFF2-40B4-BE49-F238E27FC236}">
                <a16:creationId xmlns:a16="http://schemas.microsoft.com/office/drawing/2014/main" id="{BBCF115D-93B1-42DD-9C6C-41AD201A441F}"/>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608056" y="29050077"/>
            <a:ext cx="5471488" cy="3673917"/>
          </a:xfrm>
          <a:prstGeom prst="rect">
            <a:avLst/>
          </a:prstGeom>
          <a:noFill/>
          <a:ln>
            <a:noFill/>
          </a:ln>
        </p:spPr>
      </p:pic>
    </p:spTree>
    <p:extLst>
      <p:ext uri="{BB962C8B-B14F-4D97-AF65-F5344CB8AC3E}">
        <p14:creationId xmlns:p14="http://schemas.microsoft.com/office/powerpoint/2010/main" val="41679087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F80F8DF2E76D43B833FCA816754141" ma:contentTypeVersion="14" ma:contentTypeDescription="Create a new document." ma:contentTypeScope="" ma:versionID="c46aa34f39855cd78b53120375c2f765">
  <xsd:schema xmlns:xsd="http://www.w3.org/2001/XMLSchema" xmlns:xs="http://www.w3.org/2001/XMLSchema" xmlns:p="http://schemas.microsoft.com/office/2006/metadata/properties" xmlns:ns3="3c96c93e-75d7-472e-859d-7d006b899625" xmlns:ns4="11fe5c9f-f014-4878-8fff-3a5a2c5d683c" targetNamespace="http://schemas.microsoft.com/office/2006/metadata/properties" ma:root="true" ma:fieldsID="11ea79094a79eac6f95dadf9a24651c2" ns3:_="" ns4:_="">
    <xsd:import namespace="3c96c93e-75d7-472e-859d-7d006b899625"/>
    <xsd:import namespace="11fe5c9f-f014-4878-8fff-3a5a2c5d683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6c93e-75d7-472e-859d-7d006b899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fe5c9f-f014-4878-8fff-3a5a2c5d68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17114-95B3-4733-81B7-135EA43DD820}">
  <ds:schemaRefs>
    <ds:schemaRef ds:uri="3c96c93e-75d7-472e-859d-7d006b899625"/>
    <ds:schemaRef ds:uri="11fe5c9f-f014-4878-8fff-3a5a2c5d683c"/>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72DCACE-468E-46E1-BD2D-168890D1645C}">
  <ds:schemaRefs>
    <ds:schemaRef ds:uri="http://schemas.microsoft.com/sharepoint/v3/contenttype/forms"/>
  </ds:schemaRefs>
</ds:datastoreItem>
</file>

<file path=customXml/itemProps3.xml><?xml version="1.0" encoding="utf-8"?>
<ds:datastoreItem xmlns:ds="http://schemas.openxmlformats.org/officeDocument/2006/customXml" ds:itemID="{7A3C52EF-AC0F-4557-A05F-2B4D32144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96c93e-75d7-472e-859d-7d006b899625"/>
    <ds:schemaRef ds:uri="11fe5c9f-f014-4878-8fff-3a5a2c5d6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1071</TotalTime>
  <Words>1111</Words>
  <Application>Microsoft Office PowerPoint</Application>
  <PresentationFormat>Προσαρμογή</PresentationFormat>
  <Paragraphs>53</Paragraphs>
  <Slides>1</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Calibri Light</vt:lpstr>
      <vt:lpstr>Office Theme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LaouraM@te.schools.ac.cy</dc:creator>
  <cp:lastModifiedBy>REVIEWER</cp:lastModifiedBy>
  <cp:revision>69</cp:revision>
  <dcterms:created xsi:type="dcterms:W3CDTF">2020-08-11T11:55:02Z</dcterms:created>
  <dcterms:modified xsi:type="dcterms:W3CDTF">2022-12-09T12:19:02Z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0x01010016F80F8DF2E76D43B833FCA816754141</vt:lpwstr>
  </property>
</Properties>
</file>